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0"/>
  </p:notesMasterIdLst>
  <p:handoutMasterIdLst>
    <p:handoutMasterId r:id="rId21"/>
  </p:handoutMasterIdLst>
  <p:sldIdLst>
    <p:sldId id="384" r:id="rId3"/>
    <p:sldId id="385" r:id="rId4"/>
    <p:sldId id="478" r:id="rId5"/>
    <p:sldId id="386" r:id="rId6"/>
    <p:sldId id="388" r:id="rId7"/>
    <p:sldId id="463" r:id="rId8"/>
    <p:sldId id="479" r:id="rId9"/>
    <p:sldId id="480" r:id="rId10"/>
    <p:sldId id="481" r:id="rId11"/>
    <p:sldId id="421" r:id="rId12"/>
    <p:sldId id="415" r:id="rId13"/>
    <p:sldId id="482" r:id="rId14"/>
    <p:sldId id="484" r:id="rId15"/>
    <p:sldId id="483" r:id="rId16"/>
    <p:sldId id="477" r:id="rId17"/>
    <p:sldId id="399" r:id="rId18"/>
    <p:sldId id="432"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DFFFC9"/>
    <a:srgbClr val="CCFFCC"/>
    <a:srgbClr val="87F062"/>
    <a:srgbClr val="FFCC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86893" autoAdjust="0"/>
  </p:normalViewPr>
  <p:slideViewPr>
    <p:cSldViewPr snapToGrid="0">
      <p:cViewPr varScale="1">
        <p:scale>
          <a:sx n="95" d="100"/>
          <a:sy n="95" d="100"/>
        </p:scale>
        <p:origin x="-21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48"/>
    </p:cViewPr>
  </p:sorterViewPr>
  <p:notesViewPr>
    <p:cSldViewPr snapToGrid="0">
      <p:cViewPr varScale="1">
        <p:scale>
          <a:sx n="63" d="100"/>
          <a:sy n="63" d="100"/>
        </p:scale>
        <p:origin x="-1890"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DDA763C-7103-4E50-855E-55BE702AEE86}" type="datetimeFigureOut">
              <a:rPr lang="en-US"/>
              <a:pPr>
                <a:defRPr/>
              </a:pPr>
              <a:t>11/9/2009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47F58B3-1F0A-4B3F-9E6C-CA234A8B2C8D}"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D1AA81B-5291-46F9-B36F-478B2E2AE907}" type="datetimeFigureOut">
              <a:rPr lang="en-US"/>
              <a:pPr>
                <a:defRPr/>
              </a:pPr>
              <a:t>11/9/2009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341AF57-FC2B-4564-94FA-6DC916675CE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In 2004 with the reauthorization of IDEA – to ensure that textbooks and related core instructional materials are provided to students with print disabilities in specialized formats in a timely manner.</a:t>
            </a:r>
          </a:p>
          <a:p>
            <a:r>
              <a:rPr lang="en-US" smtClean="0"/>
              <a:t>Established NIMAS as a national standard</a:t>
            </a:r>
          </a:p>
        </p:txBody>
      </p:sp>
      <p:sp>
        <p:nvSpPr>
          <p:cNvPr id="4" name="Slide Number Placeholder 3"/>
          <p:cNvSpPr>
            <a:spLocks noGrp="1"/>
          </p:cNvSpPr>
          <p:nvPr>
            <p:ph type="sldNum" sz="quarter" idx="5"/>
          </p:nvPr>
        </p:nvSpPr>
        <p:spPr/>
        <p:txBody>
          <a:bodyPr/>
          <a:lstStyle/>
          <a:p>
            <a:pPr>
              <a:defRPr/>
            </a:pPr>
            <a:fld id="{1A57A758-639B-4286-B9E4-3FACC17CC3D0}" type="slidenum">
              <a:rPr lang="en-US" smtClean="0"/>
              <a:pPr>
                <a:defRPr/>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You might want to know who your DRMs in your district </a:t>
            </a:r>
          </a:p>
          <a:p>
            <a:r>
              <a:rPr lang="en-US" smtClean="0"/>
              <a:t>Most counties in Florida have done this</a:t>
            </a:r>
          </a:p>
          <a:p>
            <a:r>
              <a:rPr lang="en-US" smtClean="0"/>
              <a:t>You could get this information from your Regional Technology Specialist</a:t>
            </a:r>
          </a:p>
        </p:txBody>
      </p:sp>
      <p:sp>
        <p:nvSpPr>
          <p:cNvPr id="4" name="Slide Number Placeholder 3"/>
          <p:cNvSpPr>
            <a:spLocks noGrp="1"/>
          </p:cNvSpPr>
          <p:nvPr>
            <p:ph type="sldNum" sz="quarter" idx="5"/>
          </p:nvPr>
        </p:nvSpPr>
        <p:spPr/>
        <p:txBody>
          <a:bodyPr/>
          <a:lstStyle/>
          <a:p>
            <a:pPr>
              <a:defRPr/>
            </a:pPr>
            <a:fld id="{56D8A3AF-62AD-4200-A5F5-C64C24A2D8F2}" type="slidenum">
              <a:rPr lang="en-US" smtClean="0"/>
              <a:pPr>
                <a:defRPr/>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AMPs convert files</a:t>
            </a:r>
          </a:p>
        </p:txBody>
      </p:sp>
      <p:sp>
        <p:nvSpPr>
          <p:cNvPr id="4" name="Slide Number Placeholder 3"/>
          <p:cNvSpPr>
            <a:spLocks noGrp="1"/>
          </p:cNvSpPr>
          <p:nvPr>
            <p:ph type="sldNum" sz="quarter" idx="5"/>
          </p:nvPr>
        </p:nvSpPr>
        <p:spPr/>
        <p:txBody>
          <a:bodyPr/>
          <a:lstStyle/>
          <a:p>
            <a:pPr>
              <a:defRPr/>
            </a:pPr>
            <a:fld id="{75BB1395-F0AA-4FB6-9670-D4A4BA3991ED}" type="slidenum">
              <a:rPr lang="en-US" smtClean="0"/>
              <a:pPr>
                <a:defRPr/>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Awareness: A paperback will have a different ISBN than a hardback copy and a collection will have separate ISBN’s for each book in the collection, in addition to, one ISBN that covers the whole collection.</a:t>
            </a:r>
          </a:p>
        </p:txBody>
      </p:sp>
      <p:sp>
        <p:nvSpPr>
          <p:cNvPr id="4" name="Slide Number Placeholder 3"/>
          <p:cNvSpPr>
            <a:spLocks noGrp="1"/>
          </p:cNvSpPr>
          <p:nvPr>
            <p:ph type="sldNum" sz="quarter" idx="5"/>
          </p:nvPr>
        </p:nvSpPr>
        <p:spPr/>
        <p:txBody>
          <a:bodyPr/>
          <a:lstStyle/>
          <a:p>
            <a:pPr>
              <a:defRPr/>
            </a:pPr>
            <a:fld id="{53D1439A-7306-4716-BA6C-B89FCB14FECB}" type="slidenum">
              <a:rPr lang="en-US" smtClean="0"/>
              <a:pPr>
                <a:defRPr/>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TextEdit="1"/>
          </p:cNvSpPr>
          <p:nvPr>
            <p:ph type="sldImg"/>
          </p:nvPr>
        </p:nvSpPr>
        <p:spPr bwMode="auto">
          <a:noFill/>
          <a:ln>
            <a:solidFill>
              <a:srgbClr val="000000"/>
            </a:solidFill>
            <a:miter lim="800000"/>
            <a:headEnd/>
            <a:tailEnd/>
          </a:ln>
        </p:spPr>
      </p:sp>
      <p:sp>
        <p:nvSpPr>
          <p:cNvPr id="24579" name="Rectangle 3"/>
          <p:cNvSpPr>
            <a:spLocks noGrp="1"/>
          </p:cNvSpPr>
          <p:nvPr>
            <p:ph type="body" idx="1"/>
          </p:nvPr>
        </p:nvSpPr>
        <p:spPr bwMode="auto">
          <a:noFill/>
        </p:spPr>
        <p:txBody>
          <a:bodyPr wrap="square" numCol="1" anchor="t" anchorCtr="0" compatLnSpc="1">
            <a:prstTxWarp prst="textNoShape">
              <a:avLst/>
            </a:prstTxWarp>
          </a:bodyPr>
          <a:lstStyle/>
          <a:p>
            <a:pPr>
              <a:lnSpc>
                <a:spcPct val="90000"/>
              </a:lnSpc>
              <a:buFontTx/>
              <a:buChar char="•"/>
            </a:pPr>
            <a:r>
              <a:rPr lang="en-US" smtClean="0"/>
              <a:t>Houses NIMAS XML files that can be converted  into accessible formats for use with qualified</a:t>
            </a:r>
          </a:p>
          <a:p>
            <a:pPr>
              <a:lnSpc>
                <a:spcPct val="90000"/>
              </a:lnSpc>
            </a:pPr>
            <a:r>
              <a:rPr lang="en-US" smtClean="0"/>
              <a:t>K-12 students</a:t>
            </a:r>
          </a:p>
          <a:p>
            <a:pPr>
              <a:lnSpc>
                <a:spcPct val="90000"/>
              </a:lnSpc>
            </a:pPr>
            <a:endParaRPr lang="en-US" smtClean="0"/>
          </a:p>
          <a:p>
            <a:pPr>
              <a:lnSpc>
                <a:spcPct val="90000"/>
              </a:lnSpc>
              <a:buFontTx/>
              <a:buChar char="•"/>
            </a:pPr>
            <a:r>
              <a:rPr lang="en-US" smtClean="0"/>
              <a:t>Maintains procedures to protect against copyright infringement to accessible core instructional materials</a:t>
            </a:r>
          </a:p>
          <a:p>
            <a:r>
              <a:rPr lang="en-US" smtClean="0"/>
              <a:t>In Florida, the Authorized User has been identified as the Florida Instructional Materials Center for the Visually Impaired.</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1BEC55E-3618-4A62-AB9A-5869D64AD7DD}" type="slidenum">
              <a:rPr lang="en-US" smtClean="0"/>
              <a:pPr>
                <a:defRPr/>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What might this look like in your district – we’re going to take you through the process as we see it starting with a student concern.</a:t>
            </a:r>
          </a:p>
        </p:txBody>
      </p:sp>
      <p:sp>
        <p:nvSpPr>
          <p:cNvPr id="4" name="Slide Number Placeholder 3"/>
          <p:cNvSpPr>
            <a:spLocks noGrp="1"/>
          </p:cNvSpPr>
          <p:nvPr>
            <p:ph type="sldNum" sz="quarter" idx="5"/>
          </p:nvPr>
        </p:nvSpPr>
        <p:spPr/>
        <p:txBody>
          <a:bodyPr/>
          <a:lstStyle/>
          <a:p>
            <a:pPr>
              <a:defRPr/>
            </a:pPr>
            <a:fld id="{BCB72238-008B-46BF-8A93-691766367BE1}" type="slidenum">
              <a:rPr lang="en-US" smtClean="0"/>
              <a:pPr>
                <a:defRPr/>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IEP team convenes - </a:t>
            </a:r>
          </a:p>
        </p:txBody>
      </p:sp>
      <p:sp>
        <p:nvSpPr>
          <p:cNvPr id="4" name="Slide Number Placeholder 3"/>
          <p:cNvSpPr>
            <a:spLocks noGrp="1"/>
          </p:cNvSpPr>
          <p:nvPr>
            <p:ph type="sldNum" sz="quarter" idx="5"/>
          </p:nvPr>
        </p:nvSpPr>
        <p:spPr/>
        <p:txBody>
          <a:bodyPr/>
          <a:lstStyle/>
          <a:p>
            <a:pPr>
              <a:defRPr/>
            </a:pPr>
            <a:fld id="{CF9054EA-35C6-43BE-84E7-1714587B870C}" type="slidenum">
              <a:rPr lang="en-US" smtClean="0"/>
              <a:pPr>
                <a:defRPr/>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QD = </a:t>
            </a:r>
          </a:p>
          <a:p>
            <a:r>
              <a:rPr lang="en-US" smtClean="0"/>
              <a:t>  PI – cannot hold a book or turn pages or visually track lines of text</a:t>
            </a:r>
          </a:p>
          <a:p>
            <a:r>
              <a:rPr lang="en-US" smtClean="0"/>
              <a:t> Print - reading disability from an organic dysfunction</a:t>
            </a:r>
          </a:p>
          <a:p>
            <a:r>
              <a:rPr lang="en-US" smtClean="0"/>
              <a:t>Role of the CA = certify disability prevents the reading of standard print material</a:t>
            </a:r>
          </a:p>
        </p:txBody>
      </p:sp>
      <p:sp>
        <p:nvSpPr>
          <p:cNvPr id="4" name="Slide Number Placeholder 3"/>
          <p:cNvSpPr>
            <a:spLocks noGrp="1"/>
          </p:cNvSpPr>
          <p:nvPr>
            <p:ph type="sldNum" sz="quarter" idx="5"/>
          </p:nvPr>
        </p:nvSpPr>
        <p:spPr/>
        <p:txBody>
          <a:bodyPr/>
          <a:lstStyle/>
          <a:p>
            <a:pPr>
              <a:defRPr/>
            </a:pPr>
            <a:fld id="{6A098850-6BDF-450D-8D61-88BECFE18B4F}" type="slidenum">
              <a:rPr lang="en-US" smtClean="0"/>
              <a:pPr>
                <a:defRPr/>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Certifying Professionals can be guided by OSEP.</a:t>
            </a:r>
          </a:p>
          <a:p>
            <a:r>
              <a:rPr lang="en-US" smtClean="0"/>
              <a:t>Students with Section 504 plans with print disabilities are NOT eligible for NIMAS materials since they are not being served under IDEA.</a:t>
            </a:r>
          </a:p>
          <a:p>
            <a:r>
              <a:rPr lang="en-US" smtClean="0"/>
              <a:t>Only 1%-2% of the population qualifies.</a:t>
            </a:r>
          </a:p>
        </p:txBody>
      </p:sp>
      <p:sp>
        <p:nvSpPr>
          <p:cNvPr id="4" name="Slide Number Placeholder 3"/>
          <p:cNvSpPr>
            <a:spLocks noGrp="1"/>
          </p:cNvSpPr>
          <p:nvPr>
            <p:ph type="sldNum" sz="quarter" idx="5"/>
          </p:nvPr>
        </p:nvSpPr>
        <p:spPr/>
        <p:txBody>
          <a:bodyPr/>
          <a:lstStyle/>
          <a:p>
            <a:pPr>
              <a:defRPr/>
            </a:pPr>
            <a:fld id="{8BA0FE0F-AF31-4BA1-A022-AF937283320A}" type="slidenum">
              <a:rPr lang="en-US" smtClean="0"/>
              <a:pPr>
                <a:defRPr/>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Again, this is due to copyright and publisher issues and the requirements of “An Act to Provide Books for the Adult Blind” and its amendments.</a:t>
            </a:r>
          </a:p>
          <a:p>
            <a:r>
              <a:rPr lang="en-US" smtClean="0"/>
              <a:t>We emphasize this is because there may be students with Section 504 plans with print disabilities, but these students are NOT eligible for NIMAS materials since they are not being served under IDEA. </a:t>
            </a:r>
          </a:p>
        </p:txBody>
      </p:sp>
      <p:sp>
        <p:nvSpPr>
          <p:cNvPr id="4" name="Slide Number Placeholder 3"/>
          <p:cNvSpPr>
            <a:spLocks noGrp="1"/>
          </p:cNvSpPr>
          <p:nvPr>
            <p:ph type="sldNum" sz="quarter" idx="5"/>
          </p:nvPr>
        </p:nvSpPr>
        <p:spPr/>
        <p:txBody>
          <a:bodyPr/>
          <a:lstStyle/>
          <a:p>
            <a:pPr>
              <a:defRPr/>
            </a:pPr>
            <a:fld id="{31076714-89FC-4F9B-BDA2-DE28D6C86EF2}" type="slidenum">
              <a:rPr lang="en-US" smtClean="0"/>
              <a:pPr>
                <a:defRPr/>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You may already have access to materials that are accessible for that particular student.  </a:t>
            </a:r>
          </a:p>
          <a:p>
            <a:r>
              <a:rPr lang="en-US" smtClean="0"/>
              <a:t>Example: CD book, online book</a:t>
            </a:r>
          </a:p>
          <a:p>
            <a:endParaRPr lang="en-US" smtClean="0"/>
          </a:p>
          <a:p>
            <a:r>
              <a:rPr lang="en-US" smtClean="0"/>
              <a:t>FL DOE describes core instructional materials as </a:t>
            </a:r>
            <a:r>
              <a:rPr lang="en-US" b="1" smtClean="0"/>
              <a:t>major instructional tools</a:t>
            </a:r>
          </a:p>
          <a:p>
            <a:r>
              <a:rPr lang="en-US" b="1" smtClean="0"/>
              <a:t>NOT: </a:t>
            </a:r>
            <a:r>
              <a:rPr lang="en-US" smtClean="0"/>
              <a:t>trade books not bundled with text, newspapers, reference works and ancillary or supplemental materials that are not necessary to meet the curriculum requirements for intended course</a:t>
            </a:r>
            <a:endParaRPr lang="en-US" b="1" smtClean="0"/>
          </a:p>
        </p:txBody>
      </p:sp>
      <p:sp>
        <p:nvSpPr>
          <p:cNvPr id="4" name="Slide Number Placeholder 3"/>
          <p:cNvSpPr>
            <a:spLocks noGrp="1"/>
          </p:cNvSpPr>
          <p:nvPr>
            <p:ph type="sldNum" sz="quarter" idx="5"/>
          </p:nvPr>
        </p:nvSpPr>
        <p:spPr/>
        <p:txBody>
          <a:bodyPr/>
          <a:lstStyle/>
          <a:p>
            <a:pPr>
              <a:defRPr/>
            </a:pPr>
            <a:fld id="{B18AB655-9C56-401D-B474-1EA5F16CA02B}" type="slidenum">
              <a:rPr lang="en-US" smtClean="0"/>
              <a:pPr>
                <a:defRPr/>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4319C38-A8D7-4670-9523-99BC6A6347AB}" type="datetimeFigureOut">
              <a:rPr lang="en-US"/>
              <a:pPr>
                <a:defRPr/>
              </a:pPr>
              <a:t>11/9/2009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54DB6D6-8F10-435A-8C54-F714FBE0FAE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BC46AA4-AA24-4432-8EAE-2951684AF277}" type="datetimeFigureOut">
              <a:rPr lang="en-US"/>
              <a:pPr>
                <a:defRPr/>
              </a:pPr>
              <a:t>11/9/2009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2FC89AB-F1D8-4009-A866-A30A1976430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8A6A268-4A57-484B-B227-B82DF550AF8D}" type="datetimeFigureOut">
              <a:rPr lang="en-US"/>
              <a:pPr>
                <a:defRPr/>
              </a:pPr>
              <a:t>11/9/2009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5E4584A-869B-4663-BECF-29FB843949A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baseline="0">
                <a:latin typeface="Arial" pitchFamily="34" charset="0"/>
              </a:defRPr>
            </a:lvl1pPr>
          </a:lstStyle>
          <a:p>
            <a:pPr>
              <a:defRPr/>
            </a:pPr>
            <a:fld id="{EFB58779-7273-4567-B2C9-E1B60B95C990}" type="datetimeFigureOut">
              <a:rPr lang="en-US"/>
              <a:pPr>
                <a:defRPr/>
              </a:pPr>
              <a:t>11/9/2009</a:t>
            </a:fld>
            <a:endParaRPr lang="en-US" dirty="0"/>
          </a:p>
        </p:txBody>
      </p:sp>
      <p:sp>
        <p:nvSpPr>
          <p:cNvPr id="3" name="Footer Placeholder 4"/>
          <p:cNvSpPr>
            <a:spLocks noGrp="1"/>
          </p:cNvSpPr>
          <p:nvPr>
            <p:ph type="ftr" sz="quarter" idx="11"/>
          </p:nvPr>
        </p:nvSpPr>
        <p:spPr/>
        <p:txBody>
          <a:bodyPr/>
          <a:lstStyle>
            <a:lvl1pPr>
              <a:defRPr baseline="0">
                <a:latin typeface="Arial" pitchFamily="34"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baseline="0">
                <a:latin typeface="Arial" pitchFamily="34" charset="0"/>
              </a:defRPr>
            </a:lvl1pPr>
          </a:lstStyle>
          <a:p>
            <a:pPr>
              <a:defRPr/>
            </a:pPr>
            <a:fld id="{3DB31534-8CF4-4EF1-B9E7-20AC83463ECE}"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aseline="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baseline="0">
                <a:latin typeface="Arial" pitchFamily="34" charset="0"/>
              </a:defRPr>
            </a:lvl1pPr>
          </a:lstStyle>
          <a:p>
            <a:pPr>
              <a:defRPr/>
            </a:pPr>
            <a:fld id="{2A909082-BA77-45AA-8871-EF17966C4746}" type="datetimeFigureOut">
              <a:rPr lang="en-US"/>
              <a:pPr>
                <a:defRPr/>
              </a:pPr>
              <a:t>11/9/2009</a:t>
            </a:fld>
            <a:endParaRPr lang="en-US" dirty="0"/>
          </a:p>
        </p:txBody>
      </p:sp>
      <p:sp>
        <p:nvSpPr>
          <p:cNvPr id="5" name="Footer Placeholder 4"/>
          <p:cNvSpPr>
            <a:spLocks noGrp="1"/>
          </p:cNvSpPr>
          <p:nvPr>
            <p:ph type="ftr" sz="quarter" idx="11"/>
          </p:nvPr>
        </p:nvSpPr>
        <p:spPr/>
        <p:txBody>
          <a:bodyPr/>
          <a:lstStyle>
            <a:lvl1pPr>
              <a:defRPr baseline="0">
                <a:latin typeface="Arial" pitchFamily="34"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baseline="0">
                <a:latin typeface="Arial" pitchFamily="34" charset="0"/>
              </a:defRPr>
            </a:lvl1pPr>
          </a:lstStyle>
          <a:p>
            <a:pPr>
              <a:defRPr/>
            </a:pPr>
            <a:fld id="{451DAAC0-1090-42AB-B9DE-5DDA95CE849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5880540A-4027-429B-852D-1CFAA284C79E}" type="datetimeFigureOut">
              <a:rPr lang="en-US"/>
              <a:pPr>
                <a:defRPr/>
              </a:pPr>
              <a:t>11/9/2009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49AE5C1-EF45-4F9D-A53A-6D736DCD07D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D492990-5227-456F-9F1F-97DEB63EC0CE}" type="datetimeFigureOut">
              <a:rPr lang="en-US"/>
              <a:pPr>
                <a:defRPr/>
              </a:pPr>
              <a:t>11/9/2009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6407A9A-4E00-4842-89C5-445178434BC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ADC22846-B335-4128-B0F1-ED8A89A6EB4C}" type="datetimeFigureOut">
              <a:rPr lang="en-US"/>
              <a:pPr>
                <a:defRPr/>
              </a:pPr>
              <a:t>11/9/2009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47F2184-8CD4-40F6-AE39-C8D41A09860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2"/>
            <a:ext cx="4040188" cy="674687"/>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285999"/>
            <a:ext cx="4040188" cy="3840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8200" y="2286000"/>
            <a:ext cx="4041775" cy="38750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D5BC35FF-EE1D-48BD-A3F9-F4646E7B5BAD}" type="datetimeFigureOut">
              <a:rPr lang="en-US"/>
              <a:pPr>
                <a:defRPr/>
              </a:pPr>
              <a:t>11/9/2009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7CC05B9-11C3-4455-BAE3-363C67FCC2D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DD4156AC-E753-4E3F-A8F9-EE2161A3CEA7}" type="datetimeFigureOut">
              <a:rPr lang="en-US"/>
              <a:pPr>
                <a:defRPr/>
              </a:pPr>
              <a:t>11/9/2009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39DED61-A9EF-4176-AE19-69ED4F6BB2C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A259C56-276E-4365-BF40-D50DD8C75A87}" type="datetimeFigureOut">
              <a:rPr lang="en-US"/>
              <a:pPr>
                <a:defRPr/>
              </a:pPr>
              <a:t>11/9/2009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A84F569-5B02-4EF2-AEE1-A1831E3E545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6C4D066-A70B-4EE6-AA38-452A85FF2DE7}" type="datetimeFigureOut">
              <a:rPr lang="en-US"/>
              <a:pPr>
                <a:defRPr/>
              </a:pPr>
              <a:t>11/9/2009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5D6C7B3-BF1D-4DBF-A603-AD87568BA88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8BF4470-AC63-46A9-B74A-67C44D580D65}" type="datetimeFigureOut">
              <a:rPr lang="en-US"/>
              <a:pPr>
                <a:defRPr/>
              </a:pPr>
              <a:t>11/9/2009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3178EB7-5344-462D-A965-FF8E1A5D21F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C66"/>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EB2D45C-87C7-4A58-BA3F-581B119C6690}" type="datetimeFigureOut">
              <a:rPr lang="en-US"/>
              <a:pPr>
                <a:defRPr/>
              </a:pPr>
              <a:t>11/9/2009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995E8D2-2000-4AE6-BEBA-8E3C756B4C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CC66"/>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C16171BE-5683-4753-BF82-2603A4324A81}" type="datetimeFigureOut">
              <a:rPr lang="en-US"/>
              <a:pPr>
                <a:defRPr/>
              </a:pPr>
              <a:t>11/9/2009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6C0357F-ED01-4DCB-8EF9-D1609327718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pitchFamily="34"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idea.ed.gov/explore/view/p/,root,dynamic,TopicalArea,10,"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hyperlink" Target="http://www.loc.gov/nls/reference/factsheets/copyright.html" TargetMode="Externa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wm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13.jpeg"/><Relationship Id="rId5" Type="http://schemas.openxmlformats.org/officeDocument/2006/relationships/image" Target="../media/image12.wmf"/><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CMP00121_0000[1]"/>
          <p:cNvPicPr>
            <a:picLocks noChangeAspect="1" noChangeArrowheads="1"/>
          </p:cNvPicPr>
          <p:nvPr/>
        </p:nvPicPr>
        <p:blipFill>
          <a:blip r:embed="rId2"/>
          <a:srcRect/>
          <a:stretch>
            <a:fillRect/>
          </a:stretch>
        </p:blipFill>
        <p:spPr bwMode="auto">
          <a:xfrm>
            <a:off x="4673958" y="356033"/>
            <a:ext cx="3787461" cy="3018231"/>
          </a:xfrm>
          <a:prstGeom prst="rect">
            <a:avLst/>
          </a:prstGeom>
          <a:noFill/>
          <a:ln w="9525">
            <a:noFill/>
            <a:miter lim="800000"/>
            <a:headEnd/>
            <a:tailEnd/>
          </a:ln>
        </p:spPr>
      </p:pic>
      <p:sp>
        <p:nvSpPr>
          <p:cNvPr id="5123" name="Rectangle 2"/>
          <p:cNvSpPr>
            <a:spLocks noChangeArrowheads="1"/>
          </p:cNvSpPr>
          <p:nvPr/>
        </p:nvSpPr>
        <p:spPr bwMode="auto">
          <a:xfrm rot="10800000" flipV="1">
            <a:off x="511935" y="2970766"/>
            <a:ext cx="7846453" cy="1107996"/>
          </a:xfrm>
          <a:prstGeom prst="rect">
            <a:avLst/>
          </a:prstGeom>
          <a:noFill/>
          <a:ln w="9525">
            <a:noFill/>
            <a:miter lim="800000"/>
            <a:headEnd/>
            <a:tailEnd/>
          </a:ln>
        </p:spPr>
        <p:txBody>
          <a:bodyPr wrap="square">
            <a:spAutoFit/>
          </a:bodyPr>
          <a:lstStyle/>
          <a:p>
            <a:pPr algn="ctr"/>
            <a:r>
              <a:rPr lang="en-US" sz="6600" b="1" dirty="0">
                <a:solidFill>
                  <a:srgbClr val="008000"/>
                </a:solidFill>
                <a:latin typeface="Papyrus" pitchFamily="66" charset="0"/>
              </a:rPr>
              <a:t>NIMAS/Florida</a:t>
            </a:r>
            <a:endParaRPr lang="en-US" sz="6600" dirty="0">
              <a:solidFill>
                <a:srgbClr val="008000"/>
              </a:solidFill>
              <a:latin typeface="Papyrus" pitchFamily="66" charset="0"/>
            </a:endParaRPr>
          </a:p>
        </p:txBody>
      </p:sp>
      <p:sp>
        <p:nvSpPr>
          <p:cNvPr id="5124" name="Rectangle 3"/>
          <p:cNvSpPr>
            <a:spLocks noChangeArrowheads="1"/>
          </p:cNvSpPr>
          <p:nvPr/>
        </p:nvSpPr>
        <p:spPr bwMode="auto">
          <a:xfrm>
            <a:off x="752341" y="4294031"/>
            <a:ext cx="7391400" cy="923330"/>
          </a:xfrm>
          <a:prstGeom prst="rect">
            <a:avLst/>
          </a:prstGeom>
          <a:noFill/>
          <a:ln w="9525">
            <a:noFill/>
            <a:miter lim="800000"/>
            <a:headEnd/>
            <a:tailEnd/>
          </a:ln>
        </p:spPr>
        <p:txBody>
          <a:bodyPr>
            <a:spAutoFit/>
          </a:bodyPr>
          <a:lstStyle/>
          <a:p>
            <a:r>
              <a:rPr lang="en-US" sz="5400" b="1" i="1" dirty="0" smtClean="0">
                <a:latin typeface="Papyrus" pitchFamily="66" charset="0"/>
              </a:rPr>
              <a:t>The journey continues…</a:t>
            </a:r>
            <a:endParaRPr lang="en-US" sz="5400" dirty="0">
              <a:latin typeface="Papyrus" pitchFamily="66" charset="0"/>
            </a:endParaRPr>
          </a:p>
        </p:txBody>
      </p:sp>
      <p:pic>
        <p:nvPicPr>
          <p:cNvPr id="5" name="Picture 4" descr="bananaLeft.png"/>
          <p:cNvPicPr>
            <a:picLocks noChangeAspect="1"/>
          </p:cNvPicPr>
          <p:nvPr/>
        </p:nvPicPr>
        <p:blipFill>
          <a:blip r:embed="rId3"/>
          <a:stretch>
            <a:fillRect/>
          </a:stretch>
        </p:blipFill>
        <p:spPr>
          <a:xfrm>
            <a:off x="0" y="0"/>
            <a:ext cx="2705100" cy="2895600"/>
          </a:xfrm>
          <a:prstGeom prst="rect">
            <a:avLst/>
          </a:prstGeom>
        </p:spPr>
      </p:pic>
      <p:pic>
        <p:nvPicPr>
          <p:cNvPr id="6" name="Picture 5" descr="greenwaveOnly.png"/>
          <p:cNvPicPr>
            <a:picLocks noChangeAspect="1"/>
          </p:cNvPicPr>
          <p:nvPr/>
        </p:nvPicPr>
        <p:blipFill>
          <a:blip r:embed="rId4"/>
          <a:stretch>
            <a:fillRect/>
          </a:stretch>
        </p:blipFill>
        <p:spPr>
          <a:xfrm>
            <a:off x="0" y="5190186"/>
            <a:ext cx="9144000" cy="166781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419100"/>
            <a:ext cx="8229600" cy="2249488"/>
          </a:xfrm>
        </p:spPr>
        <p:txBody>
          <a:bodyPr/>
          <a:lstStyle/>
          <a:p>
            <a:pPr>
              <a:spcBef>
                <a:spcPct val="50000"/>
              </a:spcBef>
            </a:pPr>
            <a:r>
              <a:rPr lang="en-US" sz="4000" smtClean="0">
                <a:solidFill>
                  <a:schemeClr val="tx2"/>
                </a:solidFill>
                <a:latin typeface="Arial" charset="0"/>
              </a:rPr>
              <a:t>NIMAS Eligible Students </a:t>
            </a:r>
            <a:br>
              <a:rPr lang="en-US" sz="4000" smtClean="0">
                <a:solidFill>
                  <a:schemeClr val="tx2"/>
                </a:solidFill>
                <a:latin typeface="Arial" charset="0"/>
              </a:rPr>
            </a:br>
            <a:r>
              <a:rPr lang="en-US" sz="4000" i="1" smtClean="0">
                <a:solidFill>
                  <a:schemeClr val="tx2"/>
                </a:solidFill>
                <a:latin typeface="Arial" charset="0"/>
              </a:rPr>
              <a:t>A Subset of Students who Receive Special Education Services</a:t>
            </a:r>
            <a:r>
              <a:rPr lang="en-US" i="1" smtClean="0">
                <a:solidFill>
                  <a:schemeClr val="tx2"/>
                </a:solidFill>
                <a:latin typeface="Arial" charset="0"/>
              </a:rPr>
              <a:t/>
            </a:r>
            <a:br>
              <a:rPr lang="en-US" i="1" smtClean="0">
                <a:solidFill>
                  <a:schemeClr val="tx2"/>
                </a:solidFill>
                <a:latin typeface="Arial" charset="0"/>
              </a:rPr>
            </a:br>
            <a:endParaRPr lang="en-US" smtClean="0">
              <a:latin typeface="Arial" charset="0"/>
            </a:endParaRPr>
          </a:p>
        </p:txBody>
      </p:sp>
      <p:grpSp>
        <p:nvGrpSpPr>
          <p:cNvPr id="14339" name="Content Placeholder 3"/>
          <p:cNvGrpSpPr>
            <a:grpSpLocks noGrp="1"/>
          </p:cNvGrpSpPr>
          <p:nvPr>
            <p:ph idx="1"/>
          </p:nvPr>
        </p:nvGrpSpPr>
        <p:grpSpPr bwMode="auto">
          <a:xfrm>
            <a:off x="1219201" y="2560638"/>
            <a:ext cx="6705600" cy="3154362"/>
            <a:chOff x="1371600" y="2438400"/>
            <a:chExt cx="5943600" cy="3962400"/>
          </a:xfrm>
        </p:grpSpPr>
        <p:sp>
          <p:nvSpPr>
            <p:cNvPr id="5" name="Oval 2"/>
            <p:cNvSpPr>
              <a:spLocks noChangeArrowheads="1"/>
            </p:cNvSpPr>
            <p:nvPr/>
          </p:nvSpPr>
          <p:spPr bwMode="auto">
            <a:xfrm>
              <a:off x="1371600" y="2438400"/>
              <a:ext cx="5943600" cy="3962400"/>
            </a:xfrm>
            <a:prstGeom prst="ellipse">
              <a:avLst/>
            </a:prstGeom>
            <a:solidFill>
              <a:srgbClr val="FF33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3300"/>
              </a:extrusionClr>
            </a:sp3d>
          </p:spPr>
          <p:txBody>
            <a:bodyPr wrap="none" anchor="ctr">
              <a:flatTx/>
            </a:bodyPr>
            <a:lstStyle/>
            <a:p>
              <a:pPr algn="ctr">
                <a:defRPr/>
              </a:pPr>
              <a:r>
                <a:rPr lang="en-US" sz="4400" b="1" i="1" dirty="0">
                  <a:effectLst>
                    <a:outerShdw blurRad="38100" dist="38100" dir="2700000" algn="tl">
                      <a:srgbClr val="FFFFFF"/>
                    </a:outerShdw>
                  </a:effectLst>
                </a:rPr>
                <a:t>IDEA</a:t>
              </a:r>
            </a:p>
          </p:txBody>
        </p:sp>
        <p:sp>
          <p:nvSpPr>
            <p:cNvPr id="6" name="Oval 4"/>
            <p:cNvSpPr>
              <a:spLocks noChangeArrowheads="1"/>
            </p:cNvSpPr>
            <p:nvPr/>
          </p:nvSpPr>
          <p:spPr bwMode="auto">
            <a:xfrm>
              <a:off x="5258015" y="3200170"/>
              <a:ext cx="2057184" cy="2438860"/>
            </a:xfrm>
            <a:prstGeom prst="ellipse">
              <a:avLst/>
            </a:prstGeom>
            <a:solidFill>
              <a:srgbClr val="0066F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0066FF"/>
              </a:extrusionClr>
            </a:sp3d>
          </p:spPr>
          <p:txBody>
            <a:bodyPr wrap="none" anchor="ctr">
              <a:flatTx/>
            </a:bodyPr>
            <a:lstStyle/>
            <a:p>
              <a:pPr algn="ctr">
                <a:defRPr/>
              </a:pPr>
              <a:r>
                <a:rPr lang="en-US" b="1">
                  <a:solidFill>
                    <a:schemeClr val="bg2"/>
                  </a:solidFill>
                  <a:effectLst>
                    <a:outerShdw blurRad="38100" dist="38100" dir="2700000" algn="tl">
                      <a:srgbClr val="000000"/>
                    </a:outerShdw>
                  </a:effectLst>
                </a:rPr>
                <a:t>NIMAS</a:t>
              </a:r>
            </a:p>
          </p:txBody>
        </p:sp>
      </p:grpSp>
      <p:sp>
        <p:nvSpPr>
          <p:cNvPr id="14340" name="TextBox 6"/>
          <p:cNvSpPr txBox="1">
            <a:spLocks noChangeArrowheads="1"/>
          </p:cNvSpPr>
          <p:nvPr/>
        </p:nvSpPr>
        <p:spPr bwMode="auto">
          <a:xfrm>
            <a:off x="990600" y="5867400"/>
            <a:ext cx="7620000" cy="830263"/>
          </a:xfrm>
          <a:prstGeom prst="rect">
            <a:avLst/>
          </a:prstGeom>
          <a:noFill/>
          <a:ln w="9525">
            <a:noFill/>
            <a:miter lim="800000"/>
            <a:headEnd/>
            <a:tailEnd/>
          </a:ln>
        </p:spPr>
        <p:txBody>
          <a:bodyPr>
            <a:spAutoFit/>
          </a:bodyPr>
          <a:lstStyle/>
          <a:p>
            <a:pPr algn="ctr"/>
            <a:r>
              <a:rPr lang="en-US" dirty="0"/>
              <a:t>From the U.S. Department of Education Office of Special Education Programs  Presentation  </a:t>
            </a:r>
            <a:r>
              <a:rPr lang="en-US" i="1" dirty="0"/>
              <a:t>NIMAS (RIM 2007) </a:t>
            </a:r>
            <a:r>
              <a:rPr lang="en-US" sz="1200" dirty="0">
                <a:hlinkClick r:id="rId3"/>
              </a:rPr>
              <a:t>http://idea.ed.gov/explore/view/p/,root,dynamic,TopicalArea,10,</a:t>
            </a:r>
            <a:endParaRPr lang="en-US" sz="1200" i="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261068" y="998120"/>
            <a:ext cx="8229600" cy="1143000"/>
          </a:xfrm>
        </p:spPr>
        <p:txBody>
          <a:bodyPr/>
          <a:lstStyle/>
          <a:p>
            <a:r>
              <a:rPr lang="en-US" sz="4800" b="1" dirty="0" smtClean="0">
                <a:solidFill>
                  <a:srgbClr val="008000"/>
                </a:solidFill>
                <a:latin typeface="Papyrus" pitchFamily="66" charset="0"/>
              </a:rPr>
              <a:t>IMPORTANT!! </a:t>
            </a:r>
          </a:p>
        </p:txBody>
      </p:sp>
      <p:sp>
        <p:nvSpPr>
          <p:cNvPr id="15363" name="Content Placeholder 2"/>
          <p:cNvSpPr>
            <a:spLocks noGrp="1"/>
          </p:cNvSpPr>
          <p:nvPr>
            <p:ph idx="1"/>
          </p:nvPr>
        </p:nvSpPr>
        <p:spPr>
          <a:xfrm>
            <a:off x="1235413" y="2571345"/>
            <a:ext cx="8229600" cy="4525963"/>
          </a:xfrm>
        </p:spPr>
        <p:txBody>
          <a:bodyPr/>
          <a:lstStyle/>
          <a:p>
            <a:pPr marL="0" indent="0"/>
            <a:r>
              <a:rPr lang="en-US" sz="3400" dirty="0" smtClean="0">
                <a:latin typeface="Papyrus" pitchFamily="66" charset="0"/>
              </a:rPr>
              <a:t> I</a:t>
            </a:r>
            <a:r>
              <a:rPr lang="en-US" sz="3400" b="1" dirty="0" smtClean="0">
                <a:latin typeface="Papyrus" pitchFamily="66" charset="0"/>
              </a:rPr>
              <a:t>t should be noted that specific eligibility requirements for students to access instructional materials derived from NIMAS files are more restrictive than special education eligibility requirements. </a:t>
            </a:r>
          </a:p>
          <a:p>
            <a:pPr marL="0" indent="0"/>
            <a:r>
              <a:rPr lang="en-US" sz="3400" b="1" dirty="0" smtClean="0">
                <a:latin typeface="Papyrus" pitchFamily="66" charset="0"/>
              </a:rPr>
              <a:t> Not all students with IEPs qualify to access these materials in specialized formats. </a:t>
            </a:r>
          </a:p>
          <a:p>
            <a:pPr marL="0" indent="0">
              <a:buFont typeface="Arial" charset="0"/>
              <a:buNone/>
            </a:pPr>
            <a:endParaRPr lang="en-US" dirty="0" smtClean="0">
              <a:latin typeface="Arial" charset="0"/>
            </a:endParaRPr>
          </a:p>
        </p:txBody>
      </p:sp>
      <p:pic>
        <p:nvPicPr>
          <p:cNvPr id="6" name="Picture 5" descr="bananaLeft.png"/>
          <p:cNvPicPr>
            <a:picLocks noChangeAspect="1"/>
          </p:cNvPicPr>
          <p:nvPr/>
        </p:nvPicPr>
        <p:blipFill>
          <a:blip r:embed="rId3"/>
          <a:stretch>
            <a:fillRect/>
          </a:stretch>
        </p:blipFill>
        <p:spPr>
          <a:xfrm>
            <a:off x="0" y="0"/>
            <a:ext cx="2705100" cy="28956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z="6000" dirty="0" smtClean="0">
                <a:solidFill>
                  <a:srgbClr val="008000"/>
                </a:solidFill>
                <a:latin typeface="Papyrus" pitchFamily="66" charset="0"/>
              </a:rPr>
              <a:t>Next Step</a:t>
            </a:r>
          </a:p>
        </p:txBody>
      </p:sp>
      <p:sp>
        <p:nvSpPr>
          <p:cNvPr id="16387" name="Content Placeholder 2"/>
          <p:cNvSpPr>
            <a:spLocks noGrp="1"/>
          </p:cNvSpPr>
          <p:nvPr>
            <p:ph idx="1"/>
          </p:nvPr>
        </p:nvSpPr>
        <p:spPr/>
        <p:txBody>
          <a:bodyPr/>
          <a:lstStyle/>
          <a:p>
            <a:pPr>
              <a:buFont typeface="Arial" charset="0"/>
              <a:buNone/>
            </a:pPr>
            <a:r>
              <a:rPr lang="en-US" b="1" dirty="0" smtClean="0">
                <a:latin typeface="Papyrus" pitchFamily="66" charset="0"/>
              </a:rPr>
              <a:t>The student has been certified by the competent authority and proper documentation on IEP.  </a:t>
            </a:r>
          </a:p>
          <a:p>
            <a:pPr>
              <a:buFont typeface="Arial" charset="0"/>
              <a:buNone/>
            </a:pPr>
            <a:endParaRPr lang="en-US" b="1" dirty="0" smtClean="0">
              <a:latin typeface="Papyrus" pitchFamily="66" charset="0"/>
            </a:endParaRPr>
          </a:p>
          <a:p>
            <a:pPr>
              <a:buFont typeface="Arial" charset="0"/>
              <a:buNone/>
            </a:pPr>
            <a:r>
              <a:rPr lang="en-US" b="1" dirty="0" smtClean="0">
                <a:latin typeface="Papyrus" pitchFamily="66" charset="0"/>
              </a:rPr>
              <a:t>The school compiles a list of needed textbooks and core instructional materials</a:t>
            </a:r>
          </a:p>
          <a:p>
            <a:pPr>
              <a:buFont typeface="Arial" charset="0"/>
              <a:buNone/>
            </a:pPr>
            <a:endParaRPr lang="en-US" b="1" dirty="0" smtClean="0">
              <a:latin typeface="Papyrus" pitchFamily="66" charset="0"/>
            </a:endParaRPr>
          </a:p>
          <a:p>
            <a:pPr>
              <a:buFont typeface="Arial" charset="0"/>
              <a:buNone/>
            </a:pPr>
            <a:r>
              <a:rPr lang="en-US" b="1" dirty="0" smtClean="0">
                <a:latin typeface="Papyrus" pitchFamily="66" charset="0"/>
              </a:rPr>
              <a:t>Investigate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63630"/>
            <a:ext cx="8229600" cy="1143000"/>
          </a:xfrm>
        </p:spPr>
        <p:txBody>
          <a:bodyPr/>
          <a:lstStyle/>
          <a:p>
            <a:r>
              <a:rPr lang="en-US" sz="6000" b="1" dirty="0" smtClean="0">
                <a:solidFill>
                  <a:srgbClr val="008000"/>
                </a:solidFill>
                <a:latin typeface="Papyrus" pitchFamily="66" charset="0"/>
              </a:rPr>
              <a:t>Formats</a:t>
            </a:r>
          </a:p>
        </p:txBody>
      </p:sp>
      <p:sp>
        <p:nvSpPr>
          <p:cNvPr id="17411" name="Content Placeholder 2"/>
          <p:cNvSpPr>
            <a:spLocks noGrp="1"/>
          </p:cNvSpPr>
          <p:nvPr>
            <p:ph idx="1"/>
          </p:nvPr>
        </p:nvSpPr>
        <p:spPr>
          <a:xfrm>
            <a:off x="552641" y="982873"/>
            <a:ext cx="8199463" cy="655000"/>
          </a:xfrm>
        </p:spPr>
        <p:txBody>
          <a:bodyPr/>
          <a:lstStyle/>
          <a:p>
            <a:pPr>
              <a:buNone/>
            </a:pPr>
            <a:r>
              <a:rPr lang="en-US" sz="2800" b="1" dirty="0" smtClean="0">
                <a:latin typeface="Papyrus" pitchFamily="66" charset="0"/>
              </a:rPr>
              <a:t>IEP team determines appropriate accessible formats</a:t>
            </a:r>
          </a:p>
          <a:p>
            <a:pPr lvl="1">
              <a:buNone/>
            </a:pPr>
            <a:endParaRPr lang="en-US" dirty="0" smtClean="0"/>
          </a:p>
        </p:txBody>
      </p:sp>
      <p:graphicFrame>
        <p:nvGraphicFramePr>
          <p:cNvPr id="4" name="Table 3"/>
          <p:cNvGraphicFramePr>
            <a:graphicFrameLocks noGrp="1"/>
          </p:cNvGraphicFramePr>
          <p:nvPr/>
        </p:nvGraphicFramePr>
        <p:xfrm>
          <a:off x="977968" y="1668300"/>
          <a:ext cx="7211438" cy="5130262"/>
        </p:xfrm>
        <a:graphic>
          <a:graphicData uri="http://schemas.openxmlformats.org/drawingml/2006/table">
            <a:tbl>
              <a:tblPr firstRow="1" bandRow="1">
                <a:tableStyleId>{5C22544A-7EE6-4342-B048-85BDC9FD1C3A}</a:tableStyleId>
              </a:tblPr>
              <a:tblGrid>
                <a:gridCol w="3605719"/>
                <a:gridCol w="3605719"/>
              </a:tblGrid>
              <a:tr h="2565131">
                <a:tc>
                  <a:txBody>
                    <a:bodyPr/>
                    <a:lstStyle/>
                    <a:p>
                      <a:r>
                        <a:rPr lang="en-US" sz="2800" dirty="0" smtClean="0">
                          <a:latin typeface="Papyrus" pitchFamily="66" charset="0"/>
                        </a:rPr>
                        <a:t>Braille</a:t>
                      </a:r>
                      <a:endParaRPr lang="en-US" dirty="0">
                        <a:latin typeface="Papyrus" pitchFamily="66" charset="0"/>
                      </a:endParaRPr>
                    </a:p>
                  </a:txBody>
                  <a:tcPr>
                    <a:solidFill>
                      <a:srgbClr val="008000"/>
                    </a:solidFill>
                  </a:tcPr>
                </a:tc>
                <a:tc>
                  <a:txBody>
                    <a:bodyPr/>
                    <a:lstStyle/>
                    <a:p>
                      <a:r>
                        <a:rPr lang="en-US" sz="2800" dirty="0" smtClean="0">
                          <a:latin typeface="Papyrus" pitchFamily="66" charset="0"/>
                        </a:rPr>
                        <a:t>Audio</a:t>
                      </a:r>
                      <a:endParaRPr lang="en-US" sz="2800" dirty="0">
                        <a:latin typeface="Papyrus" pitchFamily="66" charset="0"/>
                      </a:endParaRPr>
                    </a:p>
                  </a:txBody>
                  <a:tcPr>
                    <a:solidFill>
                      <a:srgbClr val="008000"/>
                    </a:solidFill>
                  </a:tcPr>
                </a:tc>
              </a:tr>
              <a:tr h="2565131">
                <a:tc>
                  <a:txBody>
                    <a:bodyPr/>
                    <a:lstStyle/>
                    <a:p>
                      <a:r>
                        <a:rPr lang="en-US" sz="2800" b="1" dirty="0" smtClean="0">
                          <a:solidFill>
                            <a:schemeClr val="bg1"/>
                          </a:solidFill>
                          <a:latin typeface="Papyrus" pitchFamily="66" charset="0"/>
                        </a:rPr>
                        <a:t>Large Print</a:t>
                      </a:r>
                      <a:endParaRPr lang="en-US" sz="2800" b="1" dirty="0">
                        <a:solidFill>
                          <a:schemeClr val="bg1"/>
                        </a:solidFill>
                        <a:latin typeface="Papyrus" pitchFamily="66" charset="0"/>
                      </a:endParaRPr>
                    </a:p>
                  </a:txBody>
                  <a:tcPr>
                    <a:solidFill>
                      <a:srgbClr val="008000"/>
                    </a:solidFill>
                  </a:tcPr>
                </a:tc>
                <a:tc>
                  <a:txBody>
                    <a:bodyPr/>
                    <a:lstStyle/>
                    <a:p>
                      <a:r>
                        <a:rPr lang="en-US" sz="2800" dirty="0" smtClean="0">
                          <a:solidFill>
                            <a:schemeClr val="bg1"/>
                          </a:solidFill>
                          <a:latin typeface="Papyrus" pitchFamily="66" charset="0"/>
                        </a:rPr>
                        <a:t>Digital</a:t>
                      </a:r>
                      <a:r>
                        <a:rPr lang="en-US" sz="2800" baseline="0" dirty="0" smtClean="0">
                          <a:solidFill>
                            <a:schemeClr val="bg1"/>
                          </a:solidFill>
                          <a:latin typeface="Papyrus" pitchFamily="66" charset="0"/>
                        </a:rPr>
                        <a:t> Text</a:t>
                      </a:r>
                      <a:endParaRPr lang="en-US" sz="2800" dirty="0">
                        <a:solidFill>
                          <a:schemeClr val="bg1"/>
                        </a:solidFill>
                        <a:latin typeface="Papyrus" pitchFamily="66" charset="0"/>
                      </a:endParaRPr>
                    </a:p>
                  </a:txBody>
                  <a:tcPr>
                    <a:solidFill>
                      <a:srgbClr val="008000"/>
                    </a:solidFill>
                  </a:tcPr>
                </a:tc>
              </a:tr>
            </a:tbl>
          </a:graphicData>
        </a:graphic>
      </p:graphicFrame>
      <p:pic>
        <p:nvPicPr>
          <p:cNvPr id="17412" name="Picture 4" descr="C:\Documents and Settings\6235\Local Settings\Temporary Internet Files\Content.IE5\GV1UGE35\MPj03853520000[1].jpg"/>
          <p:cNvPicPr>
            <a:picLocks noChangeAspect="1" noChangeArrowheads="1"/>
          </p:cNvPicPr>
          <p:nvPr/>
        </p:nvPicPr>
        <p:blipFill>
          <a:blip r:embed="rId2"/>
          <a:srcRect b="21691"/>
          <a:stretch>
            <a:fillRect/>
          </a:stretch>
        </p:blipFill>
        <p:spPr bwMode="auto">
          <a:xfrm>
            <a:off x="1940507" y="2053926"/>
            <a:ext cx="2139124" cy="1854883"/>
          </a:xfrm>
          <a:prstGeom prst="rect">
            <a:avLst/>
          </a:prstGeom>
          <a:noFill/>
        </p:spPr>
      </p:pic>
      <p:pic>
        <p:nvPicPr>
          <p:cNvPr id="17415" name="Picture 7" descr="C:\Documents and Settings\6235\Local Settings\Temporary Internet Files\Content.IE5\5SJ0QKD5\MPj04388760000[1].jpg"/>
          <p:cNvPicPr>
            <a:picLocks noChangeAspect="1" noChangeArrowheads="1"/>
          </p:cNvPicPr>
          <p:nvPr/>
        </p:nvPicPr>
        <p:blipFill>
          <a:blip r:embed="rId3" cstate="print"/>
          <a:srcRect r="18647"/>
          <a:stretch>
            <a:fillRect/>
          </a:stretch>
        </p:blipFill>
        <p:spPr bwMode="auto">
          <a:xfrm>
            <a:off x="5491425" y="2059073"/>
            <a:ext cx="2235757" cy="191002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latin typeface="Arial" charset="0"/>
              </a:rPr>
              <a:t>Digital Rights Manager (DRM)</a:t>
            </a:r>
          </a:p>
        </p:txBody>
      </p:sp>
      <p:sp>
        <p:nvSpPr>
          <p:cNvPr id="18435" name="Content Placeholder 2"/>
          <p:cNvSpPr>
            <a:spLocks noGrp="1"/>
          </p:cNvSpPr>
          <p:nvPr>
            <p:ph idx="1"/>
          </p:nvPr>
        </p:nvSpPr>
        <p:spPr/>
        <p:txBody>
          <a:bodyPr/>
          <a:lstStyle/>
          <a:p>
            <a:r>
              <a:rPr lang="en-US" smtClean="0">
                <a:latin typeface="Arial" charset="0"/>
              </a:rPr>
              <a:t>If materials are not currently available then send list to DRM (up to 7 per county)</a:t>
            </a:r>
          </a:p>
          <a:p>
            <a:r>
              <a:rPr lang="en-US" smtClean="0">
                <a:latin typeface="Arial" charset="0"/>
              </a:rPr>
              <a:t>DRM will submit the request using the web portal – Florida Instructional Materials Center (FIMC) </a:t>
            </a:r>
          </a:p>
          <a:p>
            <a:r>
              <a:rPr lang="en-US" smtClean="0">
                <a:latin typeface="Arial" charset="0"/>
              </a:rPr>
              <a:t>FIMC Authorized User for State of Florida</a:t>
            </a:r>
          </a:p>
          <a:p>
            <a:pPr>
              <a:buFont typeface="Arial" charset="0"/>
              <a:buNone/>
            </a:pPr>
            <a:endParaRPr lang="en-US" smtClean="0">
              <a:latin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latin typeface="Arial" charset="0"/>
              </a:rPr>
              <a:t>FIMC</a:t>
            </a:r>
          </a:p>
        </p:txBody>
      </p:sp>
      <p:sp>
        <p:nvSpPr>
          <p:cNvPr id="19459" name="Content Placeholder 2"/>
          <p:cNvSpPr>
            <a:spLocks noGrp="1"/>
          </p:cNvSpPr>
          <p:nvPr>
            <p:ph idx="1"/>
          </p:nvPr>
        </p:nvSpPr>
        <p:spPr/>
        <p:txBody>
          <a:bodyPr/>
          <a:lstStyle/>
          <a:p>
            <a:pPr>
              <a:lnSpc>
                <a:spcPct val="90000"/>
              </a:lnSpc>
            </a:pPr>
            <a:r>
              <a:rPr lang="en-US" smtClean="0">
                <a:latin typeface="Arial" charset="0"/>
              </a:rPr>
              <a:t>FIMC orders NIMAS-derived files from NIMAC</a:t>
            </a:r>
          </a:p>
          <a:p>
            <a:pPr>
              <a:lnSpc>
                <a:spcPct val="90000"/>
              </a:lnSpc>
            </a:pPr>
            <a:r>
              <a:rPr lang="en-US" smtClean="0">
                <a:latin typeface="Arial" charset="0"/>
              </a:rPr>
              <a:t>NIMAS files must be converted to specialized formats</a:t>
            </a:r>
          </a:p>
          <a:p>
            <a:pPr>
              <a:lnSpc>
                <a:spcPct val="90000"/>
              </a:lnSpc>
            </a:pPr>
            <a:r>
              <a:rPr lang="en-US" smtClean="0">
                <a:latin typeface="Arial" charset="0"/>
              </a:rPr>
              <a:t>FIMC delivers requested formats to district DRM</a:t>
            </a:r>
          </a:p>
          <a:p>
            <a:pPr>
              <a:lnSpc>
                <a:spcPct val="90000"/>
              </a:lnSpc>
            </a:pPr>
            <a:r>
              <a:rPr lang="en-US" smtClean="0">
                <a:latin typeface="Arial" charset="0"/>
              </a:rPr>
              <a:t>DRM delivers to student</a:t>
            </a:r>
          </a:p>
          <a:p>
            <a:pPr>
              <a:lnSpc>
                <a:spcPct val="90000"/>
              </a:lnSpc>
            </a:pPr>
            <a:endParaRPr lang="en-US" smtClean="0">
              <a:latin typeface="Arial" charset="0"/>
            </a:endParaRPr>
          </a:p>
          <a:p>
            <a:endParaRPr lang="en-US" smtClean="0">
              <a:latin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sz="2800" smtClean="0">
                <a:latin typeface="Arial" charset="0"/>
              </a:rPr>
              <a:t>Copyright Code defines “Specialized Formats”?</a:t>
            </a:r>
          </a:p>
        </p:txBody>
      </p:sp>
      <p:sp>
        <p:nvSpPr>
          <p:cNvPr id="3" name="Content Placeholder 2"/>
          <p:cNvSpPr>
            <a:spLocks noGrp="1"/>
          </p:cNvSpPr>
          <p:nvPr>
            <p:ph idx="1"/>
          </p:nvPr>
        </p:nvSpPr>
        <p:spPr>
          <a:xfrm>
            <a:off x="457200" y="1295400"/>
            <a:ext cx="8229600" cy="5181600"/>
          </a:xfrm>
        </p:spPr>
        <p:txBody>
          <a:bodyPr rtlCol="0">
            <a:normAutofit fontScale="62500" lnSpcReduction="20000"/>
          </a:bodyPr>
          <a:lstStyle/>
          <a:p>
            <a:pPr eaLnBrk="1" fontAlgn="auto" hangingPunct="1">
              <a:spcAft>
                <a:spcPts val="0"/>
              </a:spcAft>
              <a:buFont typeface="Arial" pitchFamily="34" charset="0"/>
              <a:buChar char="•"/>
              <a:defRPr/>
            </a:pPr>
            <a:r>
              <a:rPr lang="en-US" dirty="0" smtClean="0">
                <a:cs typeface="Arial" pitchFamily="34" charset="0"/>
              </a:rPr>
              <a:t>Section 121 (C)(3) of the Copyright Code (</a:t>
            </a:r>
            <a:r>
              <a:rPr lang="en-US" u="sng" dirty="0" smtClean="0">
                <a:solidFill>
                  <a:srgbClr val="008000"/>
                </a:solidFill>
                <a:cs typeface="Arial" pitchFamily="34" charset="0"/>
                <a:hlinkClick r:id="rId2"/>
              </a:rPr>
              <a:t>The Chafee Amendment</a:t>
            </a:r>
            <a:r>
              <a:rPr lang="en-US" dirty="0" smtClean="0">
                <a:cs typeface="Arial" pitchFamily="34" charset="0"/>
              </a:rPr>
              <a:t>) identifies </a:t>
            </a:r>
            <a:r>
              <a:rPr lang="en-US" b="1" dirty="0" smtClean="0">
                <a:solidFill>
                  <a:srgbClr val="008000"/>
                </a:solidFill>
                <a:cs typeface="Arial" pitchFamily="34" charset="0"/>
              </a:rPr>
              <a:t>three formats </a:t>
            </a:r>
            <a:r>
              <a:rPr lang="en-US" dirty="0" smtClean="0">
                <a:cs typeface="Arial" pitchFamily="34" charset="0"/>
              </a:rPr>
              <a:t>eligible for use by students qualified to benefit from the Chafee exemption:  </a:t>
            </a:r>
          </a:p>
          <a:p>
            <a:pPr eaLnBrk="1" fontAlgn="auto" hangingPunct="1">
              <a:spcAft>
                <a:spcPts val="0"/>
              </a:spcAft>
              <a:buFont typeface="Arial" pitchFamily="34" charset="0"/>
              <a:buNone/>
              <a:defRPr/>
            </a:pPr>
            <a:endParaRPr lang="en-US" dirty="0" smtClean="0">
              <a:cs typeface="Arial" pitchFamily="34" charset="0"/>
            </a:endParaRPr>
          </a:p>
          <a:p>
            <a:pPr lvl="1" eaLnBrk="1" fontAlgn="auto" hangingPunct="1">
              <a:spcAft>
                <a:spcPts val="0"/>
              </a:spcAft>
              <a:buFont typeface="Courier New" pitchFamily="49" charset="0"/>
              <a:buChar char="o"/>
              <a:defRPr/>
            </a:pPr>
            <a:r>
              <a:rPr lang="en-US" sz="3800" dirty="0" smtClean="0">
                <a:latin typeface="Arial" pitchFamily="34" charset="0"/>
                <a:cs typeface="Arial" pitchFamily="34" charset="0"/>
              </a:rPr>
              <a:t>“'specialized formats' means </a:t>
            </a:r>
            <a:r>
              <a:rPr lang="en-US" sz="3800" b="1" dirty="0" smtClean="0">
                <a:solidFill>
                  <a:srgbClr val="008000"/>
                </a:solidFill>
                <a:latin typeface="Arial" pitchFamily="34" charset="0"/>
                <a:cs typeface="Arial" pitchFamily="34" charset="0"/>
              </a:rPr>
              <a:t>Braille</a:t>
            </a:r>
            <a:r>
              <a:rPr lang="en-US" sz="3800" dirty="0" smtClean="0">
                <a:latin typeface="Arial" pitchFamily="34" charset="0"/>
                <a:cs typeface="Arial" pitchFamily="34" charset="0"/>
              </a:rPr>
              <a:t>, </a:t>
            </a:r>
            <a:r>
              <a:rPr lang="en-US" sz="3800" b="1" dirty="0" smtClean="0">
                <a:solidFill>
                  <a:srgbClr val="008000"/>
                </a:solidFill>
                <a:latin typeface="Arial" pitchFamily="34" charset="0"/>
                <a:cs typeface="Arial" pitchFamily="34" charset="0"/>
              </a:rPr>
              <a:t>audio</a:t>
            </a:r>
            <a:r>
              <a:rPr lang="en-US" sz="3800" dirty="0" smtClean="0">
                <a:latin typeface="Arial" pitchFamily="34" charset="0"/>
                <a:cs typeface="Arial" pitchFamily="34" charset="0"/>
              </a:rPr>
              <a:t>, or </a:t>
            </a:r>
            <a:r>
              <a:rPr lang="en-US" sz="3800" b="1" dirty="0" smtClean="0">
                <a:solidFill>
                  <a:srgbClr val="008000"/>
                </a:solidFill>
                <a:latin typeface="Arial" pitchFamily="34" charset="0"/>
                <a:cs typeface="Arial" pitchFamily="34" charset="0"/>
              </a:rPr>
              <a:t>digital text</a:t>
            </a:r>
            <a:r>
              <a:rPr lang="en-US" sz="3800" dirty="0" smtClean="0">
                <a:latin typeface="Arial" pitchFamily="34" charset="0"/>
                <a:cs typeface="Arial" pitchFamily="34" charset="0"/>
              </a:rPr>
              <a:t> which is exclusively for use by blind or other persons with disabilities" (Copyright Law Amendment 1996, National Library Service Factsheets, Washington, DC, 2006). </a:t>
            </a:r>
          </a:p>
          <a:p>
            <a:pPr eaLnBrk="1" fontAlgn="auto" hangingPunct="1">
              <a:spcAft>
                <a:spcPts val="0"/>
              </a:spcAft>
              <a:buFont typeface="Arial" pitchFamily="34" charset="0"/>
              <a:buNone/>
              <a:defRPr/>
            </a:pPr>
            <a:endParaRPr lang="en-US" dirty="0" smtClean="0">
              <a:cs typeface="Arial" pitchFamily="34" charset="0"/>
            </a:endParaRPr>
          </a:p>
          <a:p>
            <a:pPr eaLnBrk="1" fontAlgn="auto" hangingPunct="1">
              <a:spcAft>
                <a:spcPts val="0"/>
              </a:spcAft>
              <a:buFont typeface="Arial" pitchFamily="34" charset="0"/>
              <a:buChar char="•"/>
              <a:defRPr/>
            </a:pPr>
            <a:r>
              <a:rPr lang="en-US" dirty="0" smtClean="0">
                <a:cs typeface="Arial" pitchFamily="34" charset="0"/>
              </a:rPr>
              <a:t>IDEA 2004 in Section 306(2)(c)(3)(B)(4)(B) modifies this statute to include </a:t>
            </a:r>
            <a:r>
              <a:rPr lang="en-US" b="1" dirty="0" smtClean="0">
                <a:solidFill>
                  <a:srgbClr val="008000"/>
                </a:solidFill>
                <a:cs typeface="Arial" pitchFamily="34" charset="0"/>
              </a:rPr>
              <a:t>large print </a:t>
            </a:r>
            <a:r>
              <a:rPr lang="en-US" dirty="0" smtClean="0">
                <a:cs typeface="Arial" pitchFamily="34" charset="0"/>
              </a:rPr>
              <a:t>as an allowable, “specialized” format:</a:t>
            </a:r>
          </a:p>
          <a:p>
            <a:pPr eaLnBrk="1" fontAlgn="auto" hangingPunct="1">
              <a:spcAft>
                <a:spcPts val="0"/>
              </a:spcAft>
              <a:buFont typeface="Arial" pitchFamily="34" charset="0"/>
              <a:buNone/>
              <a:defRPr/>
            </a:pPr>
            <a:endParaRPr lang="en-US" dirty="0" smtClean="0">
              <a:cs typeface="Arial" pitchFamily="34" charset="0"/>
            </a:endParaRPr>
          </a:p>
          <a:p>
            <a:pPr lvl="1" eaLnBrk="1" fontAlgn="auto" hangingPunct="1">
              <a:spcAft>
                <a:spcPts val="0"/>
              </a:spcAft>
              <a:buFont typeface="Courier New" pitchFamily="49" charset="0"/>
              <a:buChar char="o"/>
              <a:defRPr/>
            </a:pPr>
            <a:r>
              <a:rPr lang="en-US" sz="3800" dirty="0" smtClean="0">
                <a:latin typeface="Arial" pitchFamily="34" charset="0"/>
                <a:cs typeface="Arial" pitchFamily="34" charset="0"/>
              </a:rPr>
              <a:t>“with respect to print instructional materials, includes </a:t>
            </a:r>
            <a:r>
              <a:rPr lang="en-US" sz="3800" b="1" dirty="0" smtClean="0">
                <a:solidFill>
                  <a:srgbClr val="008000"/>
                </a:solidFill>
                <a:latin typeface="Arial" pitchFamily="34" charset="0"/>
                <a:cs typeface="Arial" pitchFamily="34" charset="0"/>
              </a:rPr>
              <a:t>large print </a:t>
            </a:r>
            <a:r>
              <a:rPr lang="en-US" sz="3800" dirty="0" smtClean="0">
                <a:latin typeface="Arial" pitchFamily="34" charset="0"/>
                <a:cs typeface="Arial" pitchFamily="34" charset="0"/>
              </a:rPr>
              <a:t>formats when such materials are distributed exclusively for use by blind or other persons with disabilities.'‘</a:t>
            </a:r>
          </a:p>
          <a:p>
            <a:pPr lvl="1" eaLnBrk="1" fontAlgn="auto" hangingPunct="1">
              <a:spcAft>
                <a:spcPts val="0"/>
              </a:spcAft>
              <a:buFont typeface="Arial" pitchFamily="34" charset="0"/>
              <a:buNone/>
              <a:defRPr/>
            </a:pP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95300" y="274638"/>
            <a:ext cx="8229600" cy="1143000"/>
          </a:xfrm>
        </p:spPr>
        <p:txBody>
          <a:bodyPr/>
          <a:lstStyle/>
          <a:p>
            <a:r>
              <a:rPr lang="en-US" smtClean="0">
                <a:latin typeface="Arial" charset="0"/>
                <a:cs typeface="Arial" charset="0"/>
              </a:rPr>
              <a:t>Before You Order</a:t>
            </a:r>
          </a:p>
        </p:txBody>
      </p:sp>
      <p:sp>
        <p:nvSpPr>
          <p:cNvPr id="21507" name="Content Placeholder 2"/>
          <p:cNvSpPr>
            <a:spLocks noGrp="1"/>
          </p:cNvSpPr>
          <p:nvPr>
            <p:ph idx="1"/>
          </p:nvPr>
        </p:nvSpPr>
        <p:spPr>
          <a:xfrm>
            <a:off x="457200" y="1600200"/>
            <a:ext cx="8229600" cy="1066800"/>
          </a:xfrm>
        </p:spPr>
        <p:txBody>
          <a:bodyPr/>
          <a:lstStyle/>
          <a:p>
            <a:r>
              <a:rPr lang="en-US" smtClean="0">
                <a:latin typeface="Arial" charset="0"/>
                <a:cs typeface="Arial" charset="0"/>
              </a:rPr>
              <a:t>Gather all information regarding:</a:t>
            </a:r>
          </a:p>
          <a:p>
            <a:pPr lvl="1"/>
            <a:r>
              <a:rPr lang="en-US" sz="2400" b="1" smtClean="0">
                <a:solidFill>
                  <a:srgbClr val="008000"/>
                </a:solidFill>
                <a:latin typeface="Arial" charset="0"/>
                <a:cs typeface="Arial" charset="0"/>
              </a:rPr>
              <a:t>The Book(s)</a:t>
            </a:r>
          </a:p>
          <a:p>
            <a:pPr>
              <a:buFont typeface="Arial" charset="0"/>
              <a:buNone/>
            </a:pPr>
            <a:endParaRPr lang="en-US" smtClean="0">
              <a:latin typeface="Arial" charset="0"/>
              <a:cs typeface="Arial" charset="0"/>
            </a:endParaRPr>
          </a:p>
        </p:txBody>
      </p:sp>
      <p:sp>
        <p:nvSpPr>
          <p:cNvPr id="21508" name="Content Placeholder 2"/>
          <p:cNvSpPr txBox="1">
            <a:spLocks/>
          </p:cNvSpPr>
          <p:nvPr/>
        </p:nvSpPr>
        <p:spPr bwMode="auto">
          <a:xfrm>
            <a:off x="457200" y="2590800"/>
            <a:ext cx="8229600" cy="1066800"/>
          </a:xfrm>
          <a:prstGeom prst="rect">
            <a:avLst/>
          </a:prstGeom>
          <a:noFill/>
          <a:ln w="9525">
            <a:noFill/>
            <a:miter lim="800000"/>
            <a:headEnd/>
            <a:tailEnd/>
          </a:ln>
        </p:spPr>
        <p:txBody>
          <a:bodyPr/>
          <a:lstStyle/>
          <a:p>
            <a:pPr marL="342900" indent="-342900" eaLnBrk="0" hangingPunct="0">
              <a:spcBef>
                <a:spcPct val="20000"/>
              </a:spcBef>
              <a:buFont typeface="Arial" charset="0"/>
              <a:buNone/>
            </a:pPr>
            <a:endParaRPr lang="en-US" sz="3200"/>
          </a:p>
        </p:txBody>
      </p:sp>
      <p:sp>
        <p:nvSpPr>
          <p:cNvPr id="5" name="Rectangle 4"/>
          <p:cNvSpPr/>
          <p:nvPr/>
        </p:nvSpPr>
        <p:spPr>
          <a:xfrm>
            <a:off x="1447800" y="2667000"/>
            <a:ext cx="7391400" cy="2677656"/>
          </a:xfrm>
          <a:prstGeom prst="rect">
            <a:avLst/>
          </a:prstGeom>
        </p:spPr>
        <p:txBody>
          <a:bodyPr numCol="2">
            <a:spAutoFit/>
          </a:bodyPr>
          <a:lstStyle/>
          <a:p>
            <a:pPr>
              <a:buFont typeface="Arial" pitchFamily="34" charset="0"/>
              <a:buChar char="•"/>
              <a:defRPr/>
            </a:pPr>
            <a:r>
              <a:rPr lang="en-US" sz="2400" dirty="0"/>
              <a:t>ISBN*</a:t>
            </a:r>
          </a:p>
          <a:p>
            <a:pPr>
              <a:buFont typeface="Arial" pitchFamily="34" charset="0"/>
              <a:buChar char="•"/>
              <a:defRPr/>
            </a:pPr>
            <a:r>
              <a:rPr lang="en-US" sz="2400" dirty="0"/>
              <a:t>Title</a:t>
            </a:r>
          </a:p>
          <a:p>
            <a:pPr>
              <a:buFont typeface="Arial" pitchFamily="34" charset="0"/>
              <a:buChar char="•"/>
              <a:defRPr/>
            </a:pPr>
            <a:r>
              <a:rPr lang="en-US" sz="2400" dirty="0"/>
              <a:t>Author(s)</a:t>
            </a:r>
          </a:p>
          <a:p>
            <a:pPr>
              <a:buFont typeface="Arial" pitchFamily="34" charset="0"/>
              <a:buChar char="•"/>
              <a:defRPr/>
            </a:pPr>
            <a:r>
              <a:rPr lang="en-US" sz="2400" dirty="0"/>
              <a:t>Copyright Date</a:t>
            </a:r>
          </a:p>
          <a:p>
            <a:pPr>
              <a:buFont typeface="Arial" pitchFamily="34" charset="0"/>
              <a:buChar char="•"/>
              <a:defRPr/>
            </a:pPr>
            <a:r>
              <a:rPr lang="en-US" sz="2400" dirty="0"/>
              <a:t>Publisher</a:t>
            </a:r>
          </a:p>
          <a:p>
            <a:pPr>
              <a:defRPr/>
            </a:pPr>
            <a:endParaRPr lang="en-US" sz="2400" dirty="0"/>
          </a:p>
          <a:p>
            <a:pPr>
              <a:defRPr/>
            </a:pPr>
            <a:endParaRPr lang="en-US" sz="2400" dirty="0"/>
          </a:p>
          <a:p>
            <a:pPr>
              <a:buFont typeface="Arial" pitchFamily="34" charset="0"/>
              <a:buChar char="•"/>
              <a:defRPr/>
            </a:pPr>
            <a:r>
              <a:rPr lang="en-US" sz="2400" dirty="0"/>
              <a:t>Alternate Format required</a:t>
            </a:r>
          </a:p>
          <a:p>
            <a:pPr>
              <a:buFont typeface="Arial" pitchFamily="34" charset="0"/>
              <a:buChar char="•"/>
              <a:defRPr/>
            </a:pPr>
            <a:r>
              <a:rPr lang="en-US" sz="2400" dirty="0"/>
              <a:t>Shipping Location</a:t>
            </a:r>
          </a:p>
          <a:p>
            <a:pPr>
              <a:buFont typeface="Arial" pitchFamily="34" charset="0"/>
              <a:buChar char="•"/>
              <a:defRPr/>
            </a:pPr>
            <a:r>
              <a:rPr lang="en-US" sz="2400" dirty="0"/>
              <a:t>Subject</a:t>
            </a:r>
          </a:p>
          <a:p>
            <a:pPr>
              <a:buFont typeface="Arial" pitchFamily="34" charset="0"/>
              <a:buChar char="•"/>
              <a:defRPr/>
            </a:pPr>
            <a:r>
              <a:rPr lang="en-US" sz="2400" dirty="0"/>
              <a:t>Grade level</a:t>
            </a:r>
          </a:p>
          <a:p>
            <a:pPr>
              <a:buFont typeface="Arial" pitchFamily="34" charset="0"/>
              <a:buChar char="•"/>
              <a:defRPr/>
            </a:pPr>
            <a:r>
              <a:rPr lang="en-US" sz="2400" dirty="0"/>
              <a:t>Alternate versions</a:t>
            </a:r>
          </a:p>
        </p:txBody>
      </p:sp>
      <p:sp>
        <p:nvSpPr>
          <p:cNvPr id="21510" name="TextBox 5"/>
          <p:cNvSpPr txBox="1">
            <a:spLocks noChangeArrowheads="1"/>
          </p:cNvSpPr>
          <p:nvPr/>
        </p:nvSpPr>
        <p:spPr bwMode="auto">
          <a:xfrm>
            <a:off x="495300" y="5410200"/>
            <a:ext cx="8229600" cy="830263"/>
          </a:xfrm>
          <a:prstGeom prst="rect">
            <a:avLst/>
          </a:prstGeom>
          <a:noFill/>
          <a:ln w="9525">
            <a:noFill/>
            <a:miter lim="800000"/>
            <a:headEnd/>
            <a:tailEnd/>
          </a:ln>
        </p:spPr>
        <p:txBody>
          <a:bodyPr>
            <a:spAutoFit/>
          </a:bodyPr>
          <a:lstStyle/>
          <a:p>
            <a:r>
              <a:rPr lang="en-US" sz="1600"/>
              <a:t>*ISBN, or International Standard Book Number, is a unique numeric identifier. The ISBN has either 10 or 13 digits. A national edition of a textbook will have a different ISBN than a Florida Edition.</a:t>
            </a:r>
          </a:p>
        </p:txBody>
      </p:sp>
      <p:pic>
        <p:nvPicPr>
          <p:cNvPr id="26632" name="Picture 8" descr="C:\Users\MAS\AppData\Local\Microsoft\Windows\Temporary Internet Files\Content.IE5\TB21KDSS\MPj03165060000[1].jpg"/>
          <p:cNvPicPr>
            <a:picLocks noChangeAspect="1" noChangeArrowheads="1"/>
          </p:cNvPicPr>
          <p:nvPr/>
        </p:nvPicPr>
        <p:blipFill>
          <a:blip r:embed="rId3"/>
          <a:srcRect/>
          <a:stretch>
            <a:fillRect/>
          </a:stretch>
        </p:blipFill>
        <p:spPr bwMode="auto">
          <a:xfrm>
            <a:off x="533400" y="4572000"/>
            <a:ext cx="8001000" cy="83502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1"/>
          <p:cNvSpPr txBox="1">
            <a:spLocks noChangeArrowheads="1"/>
          </p:cNvSpPr>
          <p:nvPr/>
        </p:nvSpPr>
        <p:spPr bwMode="auto">
          <a:xfrm>
            <a:off x="1497169" y="459346"/>
            <a:ext cx="6324600" cy="1200150"/>
          </a:xfrm>
          <a:prstGeom prst="rect">
            <a:avLst/>
          </a:prstGeom>
          <a:noFill/>
          <a:ln w="9525">
            <a:noFill/>
            <a:miter lim="800000"/>
            <a:headEnd/>
            <a:tailEnd/>
          </a:ln>
        </p:spPr>
        <p:txBody>
          <a:bodyPr>
            <a:spAutoFit/>
          </a:bodyPr>
          <a:lstStyle/>
          <a:p>
            <a:pPr algn="ctr"/>
            <a:r>
              <a:rPr lang="en-US" sz="3600" b="1" dirty="0">
                <a:solidFill>
                  <a:srgbClr val="008000"/>
                </a:solidFill>
                <a:latin typeface="Papyrus" pitchFamily="66" charset="0"/>
              </a:rPr>
              <a:t>NIMAS/Florida</a:t>
            </a:r>
            <a:r>
              <a:rPr lang="en-US" sz="3600" b="1" dirty="0">
                <a:latin typeface="Papyrus" pitchFamily="66" charset="0"/>
              </a:rPr>
              <a:t> </a:t>
            </a:r>
            <a:r>
              <a:rPr lang="en-US" sz="3600" b="1" dirty="0">
                <a:solidFill>
                  <a:srgbClr val="008000"/>
                </a:solidFill>
                <a:latin typeface="Papyrus" pitchFamily="66" charset="0"/>
              </a:rPr>
              <a:t>is about … </a:t>
            </a:r>
            <a:r>
              <a:rPr lang="en-US" sz="3600" b="1" i="1" dirty="0">
                <a:solidFill>
                  <a:schemeClr val="accent6">
                    <a:lumMod val="50000"/>
                  </a:schemeClr>
                </a:solidFill>
                <a:latin typeface="Papyrus" pitchFamily="66" charset="0"/>
              </a:rPr>
              <a:t>student achievement</a:t>
            </a:r>
            <a:r>
              <a:rPr lang="en-US" sz="3600" dirty="0">
                <a:solidFill>
                  <a:schemeClr val="accent6">
                    <a:lumMod val="50000"/>
                  </a:schemeClr>
                </a:solidFill>
                <a:latin typeface="Papyrus" pitchFamily="66" charset="0"/>
              </a:rPr>
              <a:t>!</a:t>
            </a:r>
          </a:p>
        </p:txBody>
      </p:sp>
      <p:pic>
        <p:nvPicPr>
          <p:cNvPr id="6147" name="Picture 10" descr="C:\Users\Suzanne\AppData\Local\Microsoft\Windows\Temporary Internet Files\Content.IE5\2GVUJYQ6\MPj04395200000[1].jpg"/>
          <p:cNvPicPr>
            <a:picLocks noChangeAspect="1" noChangeArrowheads="1"/>
          </p:cNvPicPr>
          <p:nvPr/>
        </p:nvPicPr>
        <p:blipFill>
          <a:blip r:embed="rId2"/>
          <a:srcRect/>
          <a:stretch>
            <a:fillRect/>
          </a:stretch>
        </p:blipFill>
        <p:spPr bwMode="auto">
          <a:xfrm>
            <a:off x="785613" y="1734261"/>
            <a:ext cx="3889420" cy="2581371"/>
          </a:xfrm>
          <a:prstGeom prst="rect">
            <a:avLst/>
          </a:prstGeom>
          <a:noFill/>
          <a:ln w="9525">
            <a:noFill/>
            <a:miter lim="800000"/>
            <a:headEnd/>
            <a:tailEnd/>
          </a:ln>
        </p:spPr>
      </p:pic>
      <p:pic>
        <p:nvPicPr>
          <p:cNvPr id="6148" name="Picture 15" descr="C:\Users\Suzanne\AppData\Local\Microsoft\Windows\Temporary Internet Files\Content.IE5\2WHX8X2A\MPj04393770000[1].jpg"/>
          <p:cNvPicPr>
            <a:picLocks noChangeAspect="1" noChangeArrowheads="1"/>
          </p:cNvPicPr>
          <p:nvPr/>
        </p:nvPicPr>
        <p:blipFill>
          <a:blip r:embed="rId3"/>
          <a:srcRect/>
          <a:stretch>
            <a:fillRect/>
          </a:stretch>
        </p:blipFill>
        <p:spPr bwMode="auto">
          <a:xfrm>
            <a:off x="4670740" y="4304766"/>
            <a:ext cx="3314700" cy="2206625"/>
          </a:xfrm>
          <a:prstGeom prst="rect">
            <a:avLst/>
          </a:prstGeom>
          <a:noFill/>
          <a:ln w="9525">
            <a:noFill/>
            <a:miter lim="800000"/>
            <a:headEnd/>
            <a:tailEnd/>
          </a:ln>
        </p:spPr>
      </p:pic>
      <p:pic>
        <p:nvPicPr>
          <p:cNvPr id="6149" name="Picture 16" descr="C:\Users\Suzanne\AppData\Local\Microsoft\Windows\Temporary Internet Files\Content.IE5\2GVUJYQ6\MPj04394160000[1].jpg"/>
          <p:cNvPicPr>
            <a:picLocks noChangeAspect="1" noChangeArrowheads="1"/>
          </p:cNvPicPr>
          <p:nvPr/>
        </p:nvPicPr>
        <p:blipFill>
          <a:blip r:embed="rId4"/>
          <a:srcRect/>
          <a:stretch>
            <a:fillRect/>
          </a:stretch>
        </p:blipFill>
        <p:spPr bwMode="auto">
          <a:xfrm>
            <a:off x="2390106" y="4297253"/>
            <a:ext cx="2286000" cy="2286000"/>
          </a:xfrm>
          <a:prstGeom prst="rect">
            <a:avLst/>
          </a:prstGeom>
          <a:noFill/>
          <a:ln w="9525">
            <a:noFill/>
            <a:miter lim="800000"/>
            <a:headEnd/>
            <a:tailEnd/>
          </a:ln>
        </p:spPr>
      </p:pic>
      <p:pic>
        <p:nvPicPr>
          <p:cNvPr id="6151" name="Picture 30" descr="C:\Users\Suzanne\AppData\Local\Microsoft\Windows\Temporary Internet Files\Content.IE5\0WAXWS8I\MPj04308400000[1].jpg"/>
          <p:cNvPicPr>
            <a:picLocks noChangeAspect="1" noChangeArrowheads="1"/>
          </p:cNvPicPr>
          <p:nvPr/>
        </p:nvPicPr>
        <p:blipFill>
          <a:blip r:embed="rId5"/>
          <a:srcRect/>
          <a:stretch>
            <a:fillRect/>
          </a:stretch>
        </p:blipFill>
        <p:spPr bwMode="auto">
          <a:xfrm>
            <a:off x="4669667" y="2046670"/>
            <a:ext cx="2805113"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275007" y="957220"/>
            <a:ext cx="8229600" cy="1143000"/>
          </a:xfrm>
        </p:spPr>
        <p:txBody>
          <a:bodyPr/>
          <a:lstStyle/>
          <a:p>
            <a:r>
              <a:rPr lang="en-US" sz="5400" b="1" dirty="0" smtClean="0">
                <a:solidFill>
                  <a:srgbClr val="008000"/>
                </a:solidFill>
                <a:latin typeface="Papyrus" pitchFamily="66" charset="0"/>
              </a:rPr>
              <a:t>The Legal Connection</a:t>
            </a:r>
          </a:p>
        </p:txBody>
      </p:sp>
      <p:sp>
        <p:nvSpPr>
          <p:cNvPr id="7171" name="Content Placeholder 2"/>
          <p:cNvSpPr>
            <a:spLocks noGrp="1"/>
          </p:cNvSpPr>
          <p:nvPr>
            <p:ph idx="1"/>
          </p:nvPr>
        </p:nvSpPr>
        <p:spPr>
          <a:xfrm>
            <a:off x="1667814" y="2538099"/>
            <a:ext cx="8229600" cy="4525963"/>
          </a:xfrm>
        </p:spPr>
        <p:txBody>
          <a:bodyPr/>
          <a:lstStyle/>
          <a:p>
            <a:r>
              <a:rPr lang="en-US" sz="4400" b="1" dirty="0" smtClean="0">
                <a:latin typeface="Papyrus" pitchFamily="66" charset="0"/>
              </a:rPr>
              <a:t>IDEA 2004</a:t>
            </a:r>
          </a:p>
          <a:p>
            <a:pPr lvl="1"/>
            <a:r>
              <a:rPr lang="en-US" sz="4000" b="1" dirty="0" smtClean="0">
                <a:latin typeface="Papyrus" pitchFamily="66" charset="0"/>
              </a:rPr>
              <a:t>Accessible Instructional Materials</a:t>
            </a:r>
          </a:p>
          <a:p>
            <a:pPr lvl="1"/>
            <a:r>
              <a:rPr lang="en-US" sz="4000" b="1" dirty="0" smtClean="0">
                <a:latin typeface="Papyrus" pitchFamily="66" charset="0"/>
              </a:rPr>
              <a:t>NIMAS</a:t>
            </a:r>
          </a:p>
          <a:p>
            <a:pPr lvl="1"/>
            <a:r>
              <a:rPr lang="en-US" sz="4000" b="1" dirty="0" smtClean="0">
                <a:latin typeface="Papyrus" pitchFamily="66" charset="0"/>
              </a:rPr>
              <a:t>Timely manner</a:t>
            </a:r>
          </a:p>
        </p:txBody>
      </p:sp>
      <p:pic>
        <p:nvPicPr>
          <p:cNvPr id="4" name="Picture 3" descr="bananaLeft.png"/>
          <p:cNvPicPr>
            <a:picLocks noChangeAspect="1"/>
          </p:cNvPicPr>
          <p:nvPr/>
        </p:nvPicPr>
        <p:blipFill>
          <a:blip r:embed="rId3"/>
          <a:stretch>
            <a:fillRect/>
          </a:stretch>
        </p:blipFill>
        <p:spPr>
          <a:xfrm>
            <a:off x="0" y="0"/>
            <a:ext cx="2705100" cy="28956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165538" y="957219"/>
            <a:ext cx="8229600" cy="1143000"/>
          </a:xfrm>
        </p:spPr>
        <p:txBody>
          <a:bodyPr/>
          <a:lstStyle/>
          <a:p>
            <a:pPr eaLnBrk="1" hangingPunct="1"/>
            <a:r>
              <a:rPr lang="en-US" sz="6000" b="1" dirty="0" smtClean="0">
                <a:solidFill>
                  <a:srgbClr val="008000"/>
                </a:solidFill>
                <a:latin typeface="Papyrus" pitchFamily="66" charset="0"/>
              </a:rPr>
              <a:t>NIMAS</a:t>
            </a:r>
            <a:br>
              <a:rPr lang="en-US" sz="6000" b="1" dirty="0" smtClean="0">
                <a:solidFill>
                  <a:srgbClr val="008000"/>
                </a:solidFill>
                <a:latin typeface="Papyrus" pitchFamily="66" charset="0"/>
              </a:rPr>
            </a:br>
            <a:r>
              <a:rPr lang="en-US" sz="4000" b="1" dirty="0" smtClean="0">
                <a:solidFill>
                  <a:srgbClr val="008000"/>
                </a:solidFill>
                <a:latin typeface="Papyrus" pitchFamily="66" charset="0"/>
              </a:rPr>
              <a:t>National Instructional Materials Accessibility Standard</a:t>
            </a:r>
            <a:endParaRPr lang="en-US" b="1" dirty="0" smtClean="0">
              <a:solidFill>
                <a:srgbClr val="008000"/>
              </a:solidFill>
              <a:latin typeface="Papyrus" pitchFamily="66" charset="0"/>
            </a:endParaRPr>
          </a:p>
        </p:txBody>
      </p:sp>
      <p:sp>
        <p:nvSpPr>
          <p:cNvPr id="8195" name="Rectangle 3"/>
          <p:cNvSpPr>
            <a:spLocks noGrp="1" noChangeArrowheads="1"/>
          </p:cNvSpPr>
          <p:nvPr>
            <p:ph idx="1"/>
          </p:nvPr>
        </p:nvSpPr>
        <p:spPr>
          <a:xfrm>
            <a:off x="264016" y="3052292"/>
            <a:ext cx="8229600" cy="2498502"/>
          </a:xfrm>
        </p:spPr>
        <p:txBody>
          <a:bodyPr/>
          <a:lstStyle/>
          <a:p>
            <a:pPr eaLnBrk="1" hangingPunct="1">
              <a:lnSpc>
                <a:spcPct val="90000"/>
              </a:lnSpc>
              <a:buFont typeface="Arial" charset="0"/>
              <a:buNone/>
            </a:pPr>
            <a:endParaRPr lang="en-US" sz="2800" dirty="0" smtClean="0">
              <a:latin typeface="Arial" charset="0"/>
            </a:endParaRPr>
          </a:p>
          <a:p>
            <a:pPr eaLnBrk="1" hangingPunct="1">
              <a:lnSpc>
                <a:spcPct val="90000"/>
              </a:lnSpc>
              <a:buFont typeface="Arial" charset="0"/>
              <a:buNone/>
            </a:pPr>
            <a:endParaRPr lang="en-US" sz="2800" dirty="0" smtClean="0">
              <a:latin typeface="Arial" charset="0"/>
            </a:endParaRPr>
          </a:p>
          <a:p>
            <a:pPr eaLnBrk="1" hangingPunct="1">
              <a:lnSpc>
                <a:spcPct val="90000"/>
              </a:lnSpc>
              <a:buFont typeface="Arial" charset="0"/>
              <a:buNone/>
            </a:pPr>
            <a:r>
              <a:rPr lang="en-US" sz="3600" dirty="0" smtClean="0">
                <a:latin typeface="Papyrus" pitchFamily="66" charset="0"/>
              </a:rPr>
              <a:t>Standardized </a:t>
            </a:r>
            <a:r>
              <a:rPr lang="en-US" sz="3600" dirty="0" smtClean="0">
                <a:latin typeface="Papyrus" pitchFamily="66" charset="0"/>
              </a:rPr>
              <a:t>electronic file </a:t>
            </a:r>
            <a:r>
              <a:rPr lang="en-US" sz="3600" dirty="0" smtClean="0">
                <a:latin typeface="Papyrus" pitchFamily="66" charset="0"/>
              </a:rPr>
              <a:t>format </a:t>
            </a:r>
            <a:r>
              <a:rPr lang="en-US" sz="3600" dirty="0" smtClean="0">
                <a:latin typeface="Papyrus" pitchFamily="66" charset="0"/>
              </a:rPr>
              <a:t>used </a:t>
            </a:r>
            <a:r>
              <a:rPr lang="en-US" sz="3600" dirty="0" smtClean="0">
                <a:latin typeface="Papyrus" pitchFamily="66" charset="0"/>
              </a:rPr>
              <a:t>by textbook </a:t>
            </a:r>
            <a:r>
              <a:rPr lang="en-US" sz="3600" dirty="0" smtClean="0">
                <a:latin typeface="Papyrus" pitchFamily="66" charset="0"/>
              </a:rPr>
              <a:t>publishers </a:t>
            </a:r>
            <a:r>
              <a:rPr lang="en-US" sz="3600" dirty="0" smtClean="0">
                <a:latin typeface="Papyrus" pitchFamily="66" charset="0"/>
              </a:rPr>
              <a:t>facilitates </a:t>
            </a:r>
            <a:r>
              <a:rPr lang="en-US" sz="3600" dirty="0" smtClean="0">
                <a:latin typeface="Papyrus" pitchFamily="66" charset="0"/>
              </a:rPr>
              <a:t>the creation of accessible core </a:t>
            </a:r>
            <a:r>
              <a:rPr lang="en-US" sz="3600" dirty="0" smtClean="0">
                <a:latin typeface="Papyrus" pitchFamily="66" charset="0"/>
              </a:rPr>
              <a:t>instructional </a:t>
            </a:r>
            <a:r>
              <a:rPr lang="en-US" sz="3600" dirty="0" smtClean="0">
                <a:latin typeface="Papyrus" pitchFamily="66" charset="0"/>
              </a:rPr>
              <a:t>materials for students with disabilities.</a:t>
            </a:r>
          </a:p>
          <a:p>
            <a:pPr eaLnBrk="1" hangingPunct="1">
              <a:lnSpc>
                <a:spcPct val="90000"/>
              </a:lnSpc>
            </a:pPr>
            <a:endParaRPr lang="en-US" dirty="0" smtClean="0">
              <a:latin typeface="Arial" charset="0"/>
            </a:endParaRPr>
          </a:p>
          <a:p>
            <a:pPr eaLnBrk="1" hangingPunct="1">
              <a:lnSpc>
                <a:spcPct val="90000"/>
              </a:lnSpc>
              <a:buFont typeface="Arial" charset="0"/>
              <a:buNone/>
            </a:pPr>
            <a:endParaRPr lang="en-US" dirty="0" smtClean="0">
              <a:latin typeface="Arial" charset="0"/>
            </a:endParaRPr>
          </a:p>
        </p:txBody>
      </p:sp>
      <p:pic>
        <p:nvPicPr>
          <p:cNvPr id="8196" name="Picture 10" descr="C:\Users\Suzanne\AppData\Local\Microsoft\Windows\Temporary Internet Files\Content.IE5\9LNC7DT8\MCj02500770000[1].wmf"/>
          <p:cNvPicPr>
            <a:picLocks noChangeAspect="1" noChangeArrowheads="1"/>
          </p:cNvPicPr>
          <p:nvPr/>
        </p:nvPicPr>
        <p:blipFill>
          <a:blip r:embed="rId2"/>
          <a:srcRect/>
          <a:stretch>
            <a:fillRect/>
          </a:stretch>
        </p:blipFill>
        <p:spPr bwMode="auto">
          <a:xfrm>
            <a:off x="6824549" y="2034863"/>
            <a:ext cx="2525513" cy="2534992"/>
          </a:xfrm>
          <a:prstGeom prst="rect">
            <a:avLst/>
          </a:prstGeom>
          <a:noFill/>
          <a:ln w="9525">
            <a:noFill/>
            <a:miter lim="800000"/>
            <a:headEnd/>
            <a:tailEnd/>
          </a:ln>
        </p:spPr>
      </p:pic>
      <p:pic>
        <p:nvPicPr>
          <p:cNvPr id="5" name="Picture 4" descr="bananaLeft.png"/>
          <p:cNvPicPr>
            <a:picLocks noChangeAspect="1"/>
          </p:cNvPicPr>
          <p:nvPr/>
        </p:nvPicPr>
        <p:blipFill>
          <a:blip r:embed="rId3"/>
          <a:stretch>
            <a:fillRect/>
          </a:stretch>
        </p:blipFill>
        <p:spPr>
          <a:xfrm>
            <a:off x="0" y="0"/>
            <a:ext cx="2705100" cy="28956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ChangeArrowheads="1"/>
          </p:cNvSpPr>
          <p:nvPr/>
        </p:nvSpPr>
        <p:spPr bwMode="auto">
          <a:xfrm>
            <a:off x="838200" y="609601"/>
            <a:ext cx="7391400" cy="6491008"/>
          </a:xfrm>
          <a:prstGeom prst="rect">
            <a:avLst/>
          </a:prstGeom>
          <a:noFill/>
          <a:ln w="9525">
            <a:noFill/>
            <a:miter lim="800000"/>
            <a:headEnd/>
            <a:tailEnd/>
          </a:ln>
        </p:spPr>
        <p:txBody>
          <a:bodyPr wrap="square">
            <a:spAutoFit/>
          </a:bodyPr>
          <a:lstStyle/>
          <a:p>
            <a:pPr algn="ctr">
              <a:lnSpc>
                <a:spcPct val="90000"/>
              </a:lnSpc>
            </a:pPr>
            <a:r>
              <a:rPr lang="en-US" sz="6000" b="1" dirty="0">
                <a:solidFill>
                  <a:srgbClr val="008000"/>
                </a:solidFill>
                <a:latin typeface="Papyrus" pitchFamily="66" charset="0"/>
              </a:rPr>
              <a:t>NIMAC</a:t>
            </a:r>
            <a:r>
              <a:rPr lang="en-US" sz="6000" dirty="0">
                <a:latin typeface="Papyrus" pitchFamily="66" charset="0"/>
              </a:rPr>
              <a:t> </a:t>
            </a:r>
          </a:p>
          <a:p>
            <a:pPr algn="ctr">
              <a:lnSpc>
                <a:spcPct val="90000"/>
              </a:lnSpc>
            </a:pPr>
            <a:r>
              <a:rPr lang="en-US" sz="4000" b="1" dirty="0" smtClean="0">
                <a:solidFill>
                  <a:srgbClr val="008000"/>
                </a:solidFill>
                <a:latin typeface="Papyrus" pitchFamily="66" charset="0"/>
              </a:rPr>
              <a:t>National </a:t>
            </a:r>
            <a:r>
              <a:rPr lang="en-US" sz="4000" b="1" dirty="0">
                <a:solidFill>
                  <a:srgbClr val="008000"/>
                </a:solidFill>
                <a:latin typeface="Papyrus" pitchFamily="66" charset="0"/>
              </a:rPr>
              <a:t>Instructional Materials Access Center</a:t>
            </a:r>
          </a:p>
          <a:p>
            <a:pPr algn="ctr">
              <a:lnSpc>
                <a:spcPct val="90000"/>
              </a:lnSpc>
            </a:pPr>
            <a:endParaRPr lang="en-US" sz="2600" dirty="0"/>
          </a:p>
          <a:p>
            <a:pPr algn="ctr">
              <a:lnSpc>
                <a:spcPct val="90000"/>
              </a:lnSpc>
            </a:pPr>
            <a:r>
              <a:rPr lang="en-US" sz="2600" dirty="0"/>
              <a:t>Picture of actual NIMAC in Kentucky</a:t>
            </a:r>
          </a:p>
          <a:p>
            <a:pPr algn="ctr">
              <a:lnSpc>
                <a:spcPct val="90000"/>
              </a:lnSpc>
            </a:pPr>
            <a:r>
              <a:rPr lang="en-US" sz="2600" dirty="0"/>
              <a:t>Link to search </a:t>
            </a:r>
          </a:p>
          <a:p>
            <a:pPr>
              <a:lnSpc>
                <a:spcPct val="90000"/>
              </a:lnSpc>
              <a:buFont typeface="Arial" charset="0"/>
              <a:buChar char="•"/>
            </a:pPr>
            <a:r>
              <a:rPr lang="en-US" sz="2600" dirty="0"/>
              <a:t>Houses NIMAS XML files that can be converted  into accessible formats for use with qualified</a:t>
            </a:r>
          </a:p>
          <a:p>
            <a:pPr>
              <a:lnSpc>
                <a:spcPct val="90000"/>
              </a:lnSpc>
            </a:pPr>
            <a:r>
              <a:rPr lang="en-US" sz="2600" dirty="0"/>
              <a:t>K-12 students</a:t>
            </a:r>
          </a:p>
          <a:p>
            <a:pPr>
              <a:lnSpc>
                <a:spcPct val="90000"/>
              </a:lnSpc>
            </a:pPr>
            <a:endParaRPr lang="en-US" sz="2600" dirty="0"/>
          </a:p>
          <a:p>
            <a:pPr>
              <a:lnSpc>
                <a:spcPct val="90000"/>
              </a:lnSpc>
              <a:buFont typeface="Arial" charset="0"/>
              <a:buChar char="•"/>
            </a:pPr>
            <a:r>
              <a:rPr lang="en-US" sz="2600" dirty="0"/>
              <a:t>Maintains procedures to protect against copyright infringement to accessible core instructional materials</a:t>
            </a:r>
          </a:p>
          <a:p>
            <a:pPr>
              <a:lnSpc>
                <a:spcPct val="90000"/>
              </a:lnSpc>
              <a:buFont typeface="Arial" charset="0"/>
              <a:buChar char="•"/>
            </a:pPr>
            <a:endParaRPr lang="en-US" sz="2600" dirty="0"/>
          </a:p>
          <a:p>
            <a:pPr>
              <a:lnSpc>
                <a:spcPct val="90000"/>
              </a:lnSpc>
            </a:pPr>
            <a:endParaRPr lang="en-US" sz="3600" dirty="0">
              <a:latin typeface="Calibri" pitchFamily="34" charset="0"/>
            </a:endParaRPr>
          </a:p>
        </p:txBody>
      </p:sp>
      <p:pic>
        <p:nvPicPr>
          <p:cNvPr id="9221" name="Picture 5" descr="NIMAC National Instructional Materials Access Center"/>
          <p:cNvPicPr>
            <a:picLocks noChangeAspect="1" noChangeArrowheads="1"/>
          </p:cNvPicPr>
          <p:nvPr/>
        </p:nvPicPr>
        <p:blipFill>
          <a:blip r:embed="rId3"/>
          <a:srcRect/>
          <a:stretch>
            <a:fillRect/>
          </a:stretch>
        </p:blipFill>
        <p:spPr bwMode="auto">
          <a:xfrm>
            <a:off x="954065" y="5061397"/>
            <a:ext cx="5996396" cy="1629893"/>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z="6000" b="1" dirty="0" smtClean="0">
                <a:solidFill>
                  <a:srgbClr val="008000"/>
                </a:solidFill>
                <a:latin typeface="Papyrus" pitchFamily="66" charset="0"/>
              </a:rPr>
              <a:t>Important Information</a:t>
            </a:r>
          </a:p>
        </p:txBody>
      </p:sp>
      <p:sp>
        <p:nvSpPr>
          <p:cNvPr id="10243" name="Content Placeholder 4"/>
          <p:cNvSpPr>
            <a:spLocks noGrp="1"/>
          </p:cNvSpPr>
          <p:nvPr>
            <p:ph idx="1"/>
          </p:nvPr>
        </p:nvSpPr>
        <p:spPr>
          <a:xfrm>
            <a:off x="457200" y="1981200"/>
            <a:ext cx="8229600" cy="4221163"/>
          </a:xfrm>
        </p:spPr>
        <p:txBody>
          <a:bodyPr/>
          <a:lstStyle/>
          <a:p>
            <a:r>
              <a:rPr lang="en-US" b="1" dirty="0" smtClean="0">
                <a:solidFill>
                  <a:srgbClr val="008000"/>
                </a:solidFill>
                <a:latin typeface="Papyrus" pitchFamily="66" charset="0"/>
              </a:rPr>
              <a:t>Specialized formats</a:t>
            </a:r>
            <a:r>
              <a:rPr lang="en-US" dirty="0" smtClean="0">
                <a:solidFill>
                  <a:srgbClr val="008000"/>
                </a:solidFill>
                <a:latin typeface="Papyrus" pitchFamily="66" charset="0"/>
              </a:rPr>
              <a:t> </a:t>
            </a:r>
            <a:r>
              <a:rPr lang="en-US" dirty="0" smtClean="0">
                <a:latin typeface="Papyrus" pitchFamily="66" charset="0"/>
              </a:rPr>
              <a:t>do not include altering the content (i.e., the complexity) of the print instructional material.</a:t>
            </a:r>
          </a:p>
          <a:p>
            <a:r>
              <a:rPr lang="en-US" dirty="0" smtClean="0">
                <a:latin typeface="Papyrus" pitchFamily="66" charset="0"/>
              </a:rPr>
              <a:t>Instructional materials with </a:t>
            </a:r>
            <a:r>
              <a:rPr lang="en-US" b="1" dirty="0" smtClean="0">
                <a:solidFill>
                  <a:srgbClr val="008000"/>
                </a:solidFill>
                <a:latin typeface="Papyrus" pitchFamily="66" charset="0"/>
              </a:rPr>
              <a:t>copyrights prior to August 18, 2006,</a:t>
            </a:r>
            <a:r>
              <a:rPr lang="en-US" dirty="0" smtClean="0">
                <a:latin typeface="Papyrus" pitchFamily="66" charset="0"/>
              </a:rPr>
              <a:t> are not required to be placed in NIMAC by publishers.  As a result, these titles will not be available through NIMAS/Florida.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z="4800" b="1" dirty="0" smtClean="0">
                <a:solidFill>
                  <a:srgbClr val="008000"/>
                </a:solidFill>
                <a:latin typeface="Papyrus" pitchFamily="66" charset="0"/>
              </a:rPr>
              <a:t>NIMAS Journey in Florida</a:t>
            </a:r>
          </a:p>
        </p:txBody>
      </p:sp>
      <p:pic>
        <p:nvPicPr>
          <p:cNvPr id="11268" name="Picture 4" descr="C:\Documents and Settings\6235\My Documents\My Pictures\Microsoft Clip Organizer\j0234467.wmf"/>
          <p:cNvPicPr>
            <a:picLocks noChangeAspect="1" noChangeArrowheads="1"/>
          </p:cNvPicPr>
          <p:nvPr/>
        </p:nvPicPr>
        <p:blipFill>
          <a:blip r:embed="rId3"/>
          <a:srcRect/>
          <a:stretch>
            <a:fillRect/>
          </a:stretch>
        </p:blipFill>
        <p:spPr bwMode="auto">
          <a:xfrm>
            <a:off x="580685" y="1720735"/>
            <a:ext cx="2711156" cy="2759570"/>
          </a:xfrm>
          <a:prstGeom prst="rect">
            <a:avLst/>
          </a:prstGeom>
          <a:noFill/>
        </p:spPr>
      </p:pic>
      <p:pic>
        <p:nvPicPr>
          <p:cNvPr id="11269" name="Picture 5" descr="C:\Documents and Settings\6235\Local Settings\Temporary Internet Files\Content.IE5\PBHDYARP\MPj04388110000[1].jpg"/>
          <p:cNvPicPr>
            <a:picLocks noChangeAspect="1" noChangeArrowheads="1"/>
          </p:cNvPicPr>
          <p:nvPr/>
        </p:nvPicPr>
        <p:blipFill>
          <a:blip r:embed="rId4" cstate="print"/>
          <a:srcRect/>
          <a:stretch>
            <a:fillRect/>
          </a:stretch>
        </p:blipFill>
        <p:spPr bwMode="auto">
          <a:xfrm>
            <a:off x="2489663" y="3836323"/>
            <a:ext cx="3861262" cy="2574175"/>
          </a:xfrm>
          <a:prstGeom prst="rect">
            <a:avLst/>
          </a:prstGeom>
          <a:noFill/>
        </p:spPr>
      </p:pic>
      <p:pic>
        <p:nvPicPr>
          <p:cNvPr id="11275" name="Picture 11" descr="C:\Documents and Settings\6235\Local Settings\Temporary Internet Files\Content.IE5\GV1UGE35\MCj01010540000[1].wmf"/>
          <p:cNvPicPr>
            <a:picLocks noChangeAspect="1" noChangeArrowheads="1"/>
          </p:cNvPicPr>
          <p:nvPr/>
        </p:nvPicPr>
        <p:blipFill>
          <a:blip r:embed="rId5"/>
          <a:srcRect/>
          <a:stretch>
            <a:fillRect/>
          </a:stretch>
        </p:blipFill>
        <p:spPr bwMode="auto">
          <a:xfrm>
            <a:off x="257777" y="3788094"/>
            <a:ext cx="2768056" cy="2805607"/>
          </a:xfrm>
          <a:prstGeom prst="rect">
            <a:avLst/>
          </a:prstGeom>
          <a:noFill/>
        </p:spPr>
      </p:pic>
      <p:pic>
        <p:nvPicPr>
          <p:cNvPr id="11277" name="Picture 13" descr="C:\Documents and Settings\6235\Local Settings\Temporary Internet Files\Content.IE5\A3P0XOVJ\MPj04071520000[1].jpg"/>
          <p:cNvPicPr>
            <a:picLocks noChangeAspect="1" noChangeArrowheads="1"/>
          </p:cNvPicPr>
          <p:nvPr/>
        </p:nvPicPr>
        <p:blipFill>
          <a:blip r:embed="rId6"/>
          <a:srcRect/>
          <a:stretch>
            <a:fillRect/>
          </a:stretch>
        </p:blipFill>
        <p:spPr bwMode="auto">
          <a:xfrm>
            <a:off x="5962458" y="2261061"/>
            <a:ext cx="2840176" cy="4264429"/>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205345" y="607147"/>
            <a:ext cx="8229600" cy="1143000"/>
          </a:xfrm>
        </p:spPr>
        <p:txBody>
          <a:bodyPr/>
          <a:lstStyle/>
          <a:p>
            <a:r>
              <a:rPr lang="en-US" sz="6000" b="1" dirty="0" smtClean="0">
                <a:solidFill>
                  <a:srgbClr val="008000"/>
                </a:solidFill>
                <a:latin typeface="Papyrus" pitchFamily="66" charset="0"/>
              </a:rPr>
              <a:t>IEP Team</a:t>
            </a:r>
          </a:p>
        </p:txBody>
      </p:sp>
      <p:sp>
        <p:nvSpPr>
          <p:cNvPr id="12291" name="Content Placeholder 2"/>
          <p:cNvSpPr>
            <a:spLocks noGrp="1"/>
          </p:cNvSpPr>
          <p:nvPr>
            <p:ph idx="1"/>
          </p:nvPr>
        </p:nvSpPr>
        <p:spPr>
          <a:xfrm>
            <a:off x="648393" y="2332037"/>
            <a:ext cx="8229600" cy="4525963"/>
          </a:xfrm>
        </p:spPr>
        <p:txBody>
          <a:bodyPr/>
          <a:lstStyle/>
          <a:p>
            <a:r>
              <a:rPr lang="en-US" sz="4400" b="1" dirty="0" smtClean="0">
                <a:latin typeface="Papyrus" pitchFamily="66" charset="0"/>
              </a:rPr>
              <a:t>Meets</a:t>
            </a:r>
          </a:p>
          <a:p>
            <a:r>
              <a:rPr lang="en-US" sz="4400" b="1" dirty="0" smtClean="0">
                <a:latin typeface="Papyrus" pitchFamily="66" charset="0"/>
              </a:rPr>
              <a:t>Reviews student data</a:t>
            </a:r>
          </a:p>
          <a:p>
            <a:r>
              <a:rPr lang="en-US" sz="4400" b="1" dirty="0" smtClean="0">
                <a:latin typeface="Papyrus" pitchFamily="66" charset="0"/>
              </a:rPr>
              <a:t>Determines need for accessible instructional materials</a:t>
            </a:r>
          </a:p>
          <a:p>
            <a:r>
              <a:rPr lang="en-US" sz="4400" b="1" dirty="0" smtClean="0">
                <a:latin typeface="Papyrus" pitchFamily="66" charset="0"/>
              </a:rPr>
              <a:t>Does student qualify for NIMAS?</a:t>
            </a:r>
          </a:p>
          <a:p>
            <a:endParaRPr lang="en-US" sz="4400" dirty="0" smtClean="0">
              <a:latin typeface="Papyrus" pitchFamily="66" charset="0"/>
            </a:endParaRPr>
          </a:p>
          <a:p>
            <a:pPr>
              <a:buFont typeface="Arial" charset="0"/>
              <a:buNone/>
            </a:pPr>
            <a:endParaRPr lang="en-US" dirty="0" smtClean="0">
              <a:latin typeface="Arial" charset="0"/>
            </a:endParaRPr>
          </a:p>
          <a:p>
            <a:pPr>
              <a:buFont typeface="Arial" charset="0"/>
              <a:buNone/>
            </a:pPr>
            <a:endParaRPr lang="en-US" dirty="0" smtClean="0">
              <a:latin typeface="Arial" charset="0"/>
            </a:endParaRPr>
          </a:p>
          <a:p>
            <a:pPr>
              <a:buFont typeface="Arial" charset="0"/>
              <a:buNone/>
            </a:pPr>
            <a:endParaRPr lang="en-US" dirty="0" smtClean="0">
              <a:latin typeface="Arial" charset="0"/>
            </a:endParaRPr>
          </a:p>
        </p:txBody>
      </p:sp>
      <p:pic>
        <p:nvPicPr>
          <p:cNvPr id="4" name="Picture 3" descr="bananaLeft.png"/>
          <p:cNvPicPr>
            <a:picLocks noChangeAspect="1"/>
          </p:cNvPicPr>
          <p:nvPr/>
        </p:nvPicPr>
        <p:blipFill>
          <a:blip r:embed="rId3"/>
          <a:stretch>
            <a:fillRect/>
          </a:stretch>
        </p:blipFill>
        <p:spPr>
          <a:xfrm>
            <a:off x="0" y="0"/>
            <a:ext cx="2705100" cy="28956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07076" y="41888"/>
            <a:ext cx="8229600" cy="1143000"/>
          </a:xfrm>
        </p:spPr>
        <p:txBody>
          <a:bodyPr/>
          <a:lstStyle/>
          <a:p>
            <a:r>
              <a:rPr lang="en-US" sz="5400" b="1" dirty="0" smtClean="0">
                <a:solidFill>
                  <a:srgbClr val="008000"/>
                </a:solidFill>
                <a:latin typeface="Papyrus" pitchFamily="66" charset="0"/>
              </a:rPr>
              <a:t>Who Qualifies?</a:t>
            </a:r>
            <a:endParaRPr lang="en-US" sz="5400" b="1" dirty="0" smtClean="0">
              <a:solidFill>
                <a:srgbClr val="008000"/>
              </a:solidFill>
              <a:latin typeface="Papyrus" pitchFamily="66" charset="0"/>
            </a:endParaRPr>
          </a:p>
        </p:txBody>
      </p:sp>
      <p:graphicFrame>
        <p:nvGraphicFramePr>
          <p:cNvPr id="4" name="Content Placeholder 3"/>
          <p:cNvGraphicFramePr>
            <a:graphicFrameLocks noGrp="1"/>
          </p:cNvGraphicFramePr>
          <p:nvPr>
            <p:ph idx="1"/>
          </p:nvPr>
        </p:nvGraphicFramePr>
        <p:xfrm>
          <a:off x="199505" y="1111600"/>
          <a:ext cx="8744989" cy="5745762"/>
        </p:xfrm>
        <a:graphic>
          <a:graphicData uri="http://schemas.openxmlformats.org/drawingml/2006/table">
            <a:tbl>
              <a:tblPr firstRow="1" bandRow="1">
                <a:tableStyleId>{5C22544A-7EE6-4342-B048-85BDC9FD1C3A}</a:tableStyleId>
              </a:tblPr>
              <a:tblGrid>
                <a:gridCol w="2379211"/>
                <a:gridCol w="3450782"/>
                <a:gridCol w="2914996"/>
              </a:tblGrid>
              <a:tr h="669242">
                <a:tc>
                  <a:txBody>
                    <a:bodyPr/>
                    <a:lstStyle/>
                    <a:p>
                      <a:pPr algn="ctr"/>
                      <a:r>
                        <a:rPr lang="en-US" dirty="0" smtClean="0">
                          <a:latin typeface="Comic Sans MS" pitchFamily="66" charset="0"/>
                          <a:cs typeface="Tahoma" pitchFamily="34" charset="0"/>
                        </a:rPr>
                        <a:t>Qualifying Disability</a:t>
                      </a:r>
                      <a:endParaRPr lang="en-US" dirty="0">
                        <a:latin typeface="Comic Sans MS" pitchFamily="66" charset="0"/>
                        <a:cs typeface="Tahoma" pitchFamily="34" charset="0"/>
                      </a:endParaRPr>
                    </a:p>
                  </a:txBody>
                  <a:tcPr>
                    <a:solidFill>
                      <a:srgbClr val="008000"/>
                    </a:solidFill>
                  </a:tcPr>
                </a:tc>
                <a:tc>
                  <a:txBody>
                    <a:bodyPr/>
                    <a:lstStyle/>
                    <a:p>
                      <a:pPr algn="ctr"/>
                      <a:r>
                        <a:rPr lang="en-US" dirty="0" smtClean="0">
                          <a:latin typeface="Comic Sans MS" pitchFamily="66" charset="0"/>
                          <a:cs typeface="Tahoma" pitchFamily="34" charset="0"/>
                        </a:rPr>
                        <a:t>Competent</a:t>
                      </a:r>
                      <a:r>
                        <a:rPr lang="en-US" baseline="0" dirty="0" smtClean="0">
                          <a:latin typeface="Comic Sans MS" pitchFamily="66" charset="0"/>
                          <a:cs typeface="Tahoma" pitchFamily="34" charset="0"/>
                        </a:rPr>
                        <a:t> Authority</a:t>
                      </a:r>
                    </a:p>
                    <a:p>
                      <a:pPr algn="ctr"/>
                      <a:r>
                        <a:rPr lang="en-US" baseline="0" dirty="0" smtClean="0">
                          <a:latin typeface="Comic Sans MS" pitchFamily="66" charset="0"/>
                          <a:cs typeface="Tahoma" pitchFamily="34" charset="0"/>
                        </a:rPr>
                        <a:t>(Certifies)</a:t>
                      </a:r>
                      <a:endParaRPr lang="en-US" dirty="0">
                        <a:latin typeface="Comic Sans MS" pitchFamily="66" charset="0"/>
                        <a:cs typeface="Tahoma" pitchFamily="34" charset="0"/>
                      </a:endParaRPr>
                    </a:p>
                  </a:txBody>
                  <a:tcPr>
                    <a:solidFill>
                      <a:srgbClr val="008000"/>
                    </a:solidFill>
                  </a:tcPr>
                </a:tc>
                <a:tc>
                  <a:txBody>
                    <a:bodyPr/>
                    <a:lstStyle/>
                    <a:p>
                      <a:pPr algn="ctr"/>
                      <a:r>
                        <a:rPr lang="en-US" dirty="0" smtClean="0">
                          <a:latin typeface="Comic Sans MS" pitchFamily="66" charset="0"/>
                          <a:cs typeface="Tahoma" pitchFamily="34" charset="0"/>
                        </a:rPr>
                        <a:t>Certifying</a:t>
                      </a:r>
                      <a:r>
                        <a:rPr lang="en-US" baseline="0" dirty="0" smtClean="0">
                          <a:latin typeface="Comic Sans MS" pitchFamily="66" charset="0"/>
                          <a:cs typeface="Tahoma" pitchFamily="34" charset="0"/>
                        </a:rPr>
                        <a:t> Professional</a:t>
                      </a:r>
                    </a:p>
                    <a:p>
                      <a:pPr algn="ctr"/>
                      <a:r>
                        <a:rPr lang="en-US" baseline="0" dirty="0" smtClean="0">
                          <a:latin typeface="Comic Sans MS" pitchFamily="66" charset="0"/>
                          <a:cs typeface="Tahoma" pitchFamily="34" charset="0"/>
                        </a:rPr>
                        <a:t>(Reviews)</a:t>
                      </a:r>
                      <a:endParaRPr lang="en-US" dirty="0">
                        <a:latin typeface="Comic Sans MS" pitchFamily="66" charset="0"/>
                        <a:cs typeface="Tahoma" pitchFamily="34" charset="0"/>
                      </a:endParaRPr>
                    </a:p>
                  </a:txBody>
                  <a:tcPr>
                    <a:solidFill>
                      <a:srgbClr val="008000"/>
                    </a:solidFill>
                  </a:tcPr>
                </a:tc>
              </a:tr>
              <a:tr h="1236040">
                <a:tc>
                  <a:txBody>
                    <a:bodyPr/>
                    <a:lstStyle/>
                    <a:p>
                      <a:r>
                        <a:rPr lang="en-US" dirty="0" smtClean="0">
                          <a:solidFill>
                            <a:schemeClr val="bg1"/>
                          </a:solidFill>
                          <a:latin typeface="Comic Sans MS" pitchFamily="66" charset="0"/>
                          <a:cs typeface="Tahoma" pitchFamily="34" charset="0"/>
                        </a:rPr>
                        <a:t>Blind</a:t>
                      </a:r>
                    </a:p>
                    <a:p>
                      <a:r>
                        <a:rPr lang="en-US" sz="1400" dirty="0" smtClean="0">
                          <a:solidFill>
                            <a:schemeClr val="bg1"/>
                          </a:solidFill>
                          <a:latin typeface="Comic Sans MS" pitchFamily="66" charset="0"/>
                          <a:cs typeface="Tahoma" pitchFamily="34" charset="0"/>
                        </a:rPr>
                        <a:t>20/200 or less in good eye with correction.</a:t>
                      </a:r>
                      <a:endParaRPr lang="en-US" sz="1400" dirty="0">
                        <a:solidFill>
                          <a:schemeClr val="bg1"/>
                        </a:solidFill>
                        <a:latin typeface="Comic Sans MS" pitchFamily="66" charset="0"/>
                        <a:cs typeface="Tahoma" pitchFamily="34" charset="0"/>
                      </a:endParaRPr>
                    </a:p>
                  </a:txBody>
                  <a:tcPr>
                    <a:lnB w="12700" cmpd="sng">
                      <a:noFill/>
                    </a:lnB>
                    <a:solidFill>
                      <a:srgbClr val="008000"/>
                    </a:solidFill>
                  </a:tcPr>
                </a:tc>
                <a:tc rowSpan="3">
                  <a:txBody>
                    <a:bodyPr/>
                    <a:lstStyle/>
                    <a:p>
                      <a:pPr>
                        <a:buFont typeface="Arial" pitchFamily="34" charset="0"/>
                        <a:buChar char="•"/>
                      </a:pPr>
                      <a:r>
                        <a:rPr lang="en-US" dirty="0" smtClean="0">
                          <a:latin typeface="Comic Sans MS" pitchFamily="66" charset="0"/>
                          <a:cs typeface="Tahoma" pitchFamily="34" charset="0"/>
                        </a:rPr>
                        <a:t>MDs</a:t>
                      </a:r>
                      <a:br>
                        <a:rPr lang="en-US" dirty="0" smtClean="0">
                          <a:latin typeface="Comic Sans MS" pitchFamily="66" charset="0"/>
                          <a:cs typeface="Tahoma" pitchFamily="34" charset="0"/>
                        </a:rPr>
                      </a:br>
                      <a:endParaRPr lang="en-US" sz="800" dirty="0" smtClean="0">
                        <a:latin typeface="Comic Sans MS" pitchFamily="66" charset="0"/>
                        <a:cs typeface="Tahoma" pitchFamily="34" charset="0"/>
                      </a:endParaRPr>
                    </a:p>
                    <a:p>
                      <a:pPr>
                        <a:buFont typeface="Arial" pitchFamily="34" charset="0"/>
                        <a:buChar char="•"/>
                      </a:pPr>
                      <a:r>
                        <a:rPr lang="en-US" dirty="0" smtClean="0">
                          <a:latin typeface="Comic Sans MS" pitchFamily="66" charset="0"/>
                          <a:cs typeface="Tahoma" pitchFamily="34" charset="0"/>
                        </a:rPr>
                        <a:t>DOs</a:t>
                      </a:r>
                      <a:br>
                        <a:rPr lang="en-US" dirty="0" smtClean="0">
                          <a:latin typeface="Comic Sans MS" pitchFamily="66" charset="0"/>
                          <a:cs typeface="Tahoma" pitchFamily="34" charset="0"/>
                        </a:rPr>
                      </a:br>
                      <a:endParaRPr lang="en-US" sz="800" dirty="0" smtClean="0">
                        <a:latin typeface="Comic Sans MS" pitchFamily="66" charset="0"/>
                        <a:cs typeface="Tahoma" pitchFamily="34" charset="0"/>
                      </a:endParaRPr>
                    </a:p>
                    <a:p>
                      <a:pPr>
                        <a:buFont typeface="Arial" pitchFamily="34" charset="0"/>
                        <a:buChar char="•"/>
                      </a:pPr>
                      <a:r>
                        <a:rPr lang="en-US" dirty="0" smtClean="0">
                          <a:latin typeface="Comic Sans MS" pitchFamily="66" charset="0"/>
                          <a:cs typeface="Tahoma" pitchFamily="34" charset="0"/>
                        </a:rPr>
                        <a:t>Ophthalmologists</a:t>
                      </a:r>
                      <a:br>
                        <a:rPr lang="en-US" dirty="0" smtClean="0">
                          <a:latin typeface="Comic Sans MS" pitchFamily="66" charset="0"/>
                          <a:cs typeface="Tahoma" pitchFamily="34" charset="0"/>
                        </a:rPr>
                      </a:br>
                      <a:endParaRPr lang="en-US" sz="800" dirty="0" smtClean="0">
                        <a:latin typeface="Comic Sans MS" pitchFamily="66" charset="0"/>
                        <a:cs typeface="Tahoma" pitchFamily="34" charset="0"/>
                      </a:endParaRPr>
                    </a:p>
                    <a:p>
                      <a:pPr>
                        <a:buFont typeface="Arial" pitchFamily="34" charset="0"/>
                        <a:buChar char="•"/>
                      </a:pPr>
                      <a:r>
                        <a:rPr lang="en-US" baseline="0" dirty="0" smtClean="0">
                          <a:latin typeface="Comic Sans MS" pitchFamily="66" charset="0"/>
                          <a:cs typeface="Tahoma" pitchFamily="34" charset="0"/>
                        </a:rPr>
                        <a:t>Optometrists</a:t>
                      </a:r>
                      <a:br>
                        <a:rPr lang="en-US" baseline="0" dirty="0" smtClean="0">
                          <a:latin typeface="Comic Sans MS" pitchFamily="66" charset="0"/>
                          <a:cs typeface="Tahoma" pitchFamily="34" charset="0"/>
                        </a:rPr>
                      </a:br>
                      <a:endParaRPr lang="en-US" sz="800" baseline="0" dirty="0" smtClean="0">
                        <a:latin typeface="Comic Sans MS" pitchFamily="66" charset="0"/>
                        <a:cs typeface="Tahoma" pitchFamily="34" charset="0"/>
                      </a:endParaRPr>
                    </a:p>
                    <a:p>
                      <a:pPr>
                        <a:buFont typeface="Arial" pitchFamily="34" charset="0"/>
                        <a:buChar char="•"/>
                      </a:pPr>
                      <a:r>
                        <a:rPr lang="en-US" baseline="0" dirty="0" smtClean="0">
                          <a:latin typeface="Comic Sans MS" pitchFamily="66" charset="0"/>
                          <a:cs typeface="Tahoma" pitchFamily="34" charset="0"/>
                        </a:rPr>
                        <a:t>RNs</a:t>
                      </a:r>
                      <a:br>
                        <a:rPr lang="en-US" baseline="0" dirty="0" smtClean="0">
                          <a:latin typeface="Comic Sans MS" pitchFamily="66" charset="0"/>
                          <a:cs typeface="Tahoma" pitchFamily="34" charset="0"/>
                        </a:rPr>
                      </a:br>
                      <a:endParaRPr lang="en-US" sz="800" baseline="0" dirty="0" smtClean="0">
                        <a:latin typeface="Comic Sans MS" pitchFamily="66" charset="0"/>
                        <a:cs typeface="Tahoma" pitchFamily="34" charset="0"/>
                      </a:endParaRPr>
                    </a:p>
                    <a:p>
                      <a:pPr>
                        <a:buFont typeface="Arial" pitchFamily="34" charset="0"/>
                        <a:buChar char="•"/>
                      </a:pPr>
                      <a:r>
                        <a:rPr lang="en-US" baseline="0" dirty="0" smtClean="0">
                          <a:latin typeface="Comic Sans MS" pitchFamily="66" charset="0"/>
                          <a:cs typeface="Tahoma" pitchFamily="34" charset="0"/>
                        </a:rPr>
                        <a:t>Therapists</a:t>
                      </a:r>
                      <a:br>
                        <a:rPr lang="en-US" baseline="0" dirty="0" smtClean="0">
                          <a:latin typeface="Comic Sans MS" pitchFamily="66" charset="0"/>
                          <a:cs typeface="Tahoma" pitchFamily="34" charset="0"/>
                        </a:rPr>
                      </a:br>
                      <a:endParaRPr lang="en-US" sz="800" baseline="0" dirty="0" smtClean="0">
                        <a:latin typeface="Comic Sans MS" pitchFamily="66" charset="0"/>
                        <a:cs typeface="Tahoma" pitchFamily="34" charset="0"/>
                      </a:endParaRPr>
                    </a:p>
                    <a:p>
                      <a:pPr>
                        <a:buFont typeface="Arial" pitchFamily="34" charset="0"/>
                        <a:buChar char="•"/>
                      </a:pPr>
                      <a:r>
                        <a:rPr lang="en-US" baseline="0" dirty="0" smtClean="0">
                          <a:latin typeface="Comic Sans MS" pitchFamily="66" charset="0"/>
                          <a:cs typeface="Tahoma" pitchFamily="34" charset="0"/>
                        </a:rPr>
                        <a:t>Professional Staff</a:t>
                      </a:r>
                    </a:p>
                    <a:p>
                      <a:pPr lvl="1">
                        <a:buFont typeface="Arial" pitchFamily="34" charset="0"/>
                        <a:buChar char="•"/>
                      </a:pPr>
                      <a:r>
                        <a:rPr lang="en-US" baseline="0" dirty="0" smtClean="0">
                          <a:latin typeface="Comic Sans MS" pitchFamily="66" charset="0"/>
                          <a:cs typeface="Tahoma" pitchFamily="34" charset="0"/>
                        </a:rPr>
                        <a:t> Hospitals</a:t>
                      </a:r>
                    </a:p>
                    <a:p>
                      <a:pPr lvl="1">
                        <a:buFont typeface="Arial" pitchFamily="34" charset="0"/>
                        <a:buChar char="•"/>
                      </a:pPr>
                      <a:r>
                        <a:rPr lang="en-US" baseline="0" dirty="0" smtClean="0">
                          <a:latin typeface="Comic Sans MS" pitchFamily="66" charset="0"/>
                          <a:cs typeface="Tahoma" pitchFamily="34" charset="0"/>
                        </a:rPr>
                        <a:t>Institutions </a:t>
                      </a:r>
                    </a:p>
                    <a:p>
                      <a:pPr lvl="1">
                        <a:buFont typeface="Arial" pitchFamily="34" charset="0"/>
                        <a:buChar char="•"/>
                      </a:pPr>
                      <a:r>
                        <a:rPr lang="en-US" baseline="0" dirty="0" smtClean="0">
                          <a:latin typeface="Comic Sans MS" pitchFamily="66" charset="0"/>
                          <a:cs typeface="Tahoma" pitchFamily="34" charset="0"/>
                        </a:rPr>
                        <a:t>Public Welfare Agencies</a:t>
                      </a:r>
                    </a:p>
                    <a:p>
                      <a:pPr>
                        <a:buFont typeface="Arial" pitchFamily="34" charset="0"/>
                        <a:buNone/>
                      </a:pPr>
                      <a:endParaRPr lang="en-US" dirty="0">
                        <a:latin typeface="Comic Sans MS" pitchFamily="66" charset="0"/>
                        <a:cs typeface="Tahoma" pitchFamily="34" charset="0"/>
                      </a:endParaRPr>
                    </a:p>
                  </a:txBody>
                  <a:tcPr>
                    <a:solidFill>
                      <a:srgbClr val="92D050"/>
                    </a:solidFill>
                  </a:tcPr>
                </a:tc>
                <a:tc rowSpan="4">
                  <a:txBody>
                    <a:bodyPr/>
                    <a:lstStyle/>
                    <a:p>
                      <a:pPr>
                        <a:buFont typeface="Arial" pitchFamily="34" charset="0"/>
                        <a:buChar char="•"/>
                      </a:pPr>
                      <a:r>
                        <a:rPr lang="en-US" dirty="0" smtClean="0">
                          <a:latin typeface="Comic Sans MS" pitchFamily="66" charset="0"/>
                          <a:cs typeface="Tahoma" pitchFamily="34" charset="0"/>
                        </a:rPr>
                        <a:t>Teachers of students</a:t>
                      </a:r>
                      <a:r>
                        <a:rPr lang="en-US" baseline="0" dirty="0" smtClean="0">
                          <a:latin typeface="Comic Sans MS" pitchFamily="66" charset="0"/>
                          <a:cs typeface="Tahoma" pitchFamily="34" charset="0"/>
                        </a:rPr>
                        <a:t> with Learning </a:t>
                      </a:r>
                      <a:r>
                        <a:rPr lang="en-US" baseline="0" dirty="0" smtClean="0">
                          <a:latin typeface="Comic Sans MS" pitchFamily="66" charset="0"/>
                          <a:cs typeface="Tahoma" pitchFamily="34" charset="0"/>
                        </a:rPr>
                        <a:t>Disabilities</a:t>
                      </a:r>
                    </a:p>
                    <a:p>
                      <a:pPr>
                        <a:buFont typeface="Arial" pitchFamily="34" charset="0"/>
                        <a:buNone/>
                      </a:pPr>
                      <a:endParaRPr lang="en-US" sz="800" baseline="0" dirty="0" smtClean="0">
                        <a:latin typeface="Comic Sans MS" pitchFamily="66" charset="0"/>
                        <a:cs typeface="Tahoma" pitchFamily="34" charset="0"/>
                      </a:endParaRPr>
                    </a:p>
                    <a:p>
                      <a:pPr>
                        <a:buFont typeface="Arial" pitchFamily="34" charset="0"/>
                        <a:buChar char="•"/>
                      </a:pPr>
                      <a:r>
                        <a:rPr lang="en-US" baseline="0" dirty="0" smtClean="0">
                          <a:latin typeface="Comic Sans MS" pitchFamily="66" charset="0"/>
                          <a:cs typeface="Tahoma" pitchFamily="34" charset="0"/>
                        </a:rPr>
                        <a:t>Instructional/Assistive Technology </a:t>
                      </a:r>
                      <a:r>
                        <a:rPr lang="en-US" baseline="0" dirty="0" smtClean="0">
                          <a:latin typeface="Comic Sans MS" pitchFamily="66" charset="0"/>
                          <a:cs typeface="Tahoma" pitchFamily="34" charset="0"/>
                        </a:rPr>
                        <a:t>Specialists</a:t>
                      </a:r>
                      <a:br>
                        <a:rPr lang="en-US" baseline="0" dirty="0" smtClean="0">
                          <a:latin typeface="Comic Sans MS" pitchFamily="66" charset="0"/>
                          <a:cs typeface="Tahoma" pitchFamily="34" charset="0"/>
                        </a:rPr>
                      </a:br>
                      <a:endParaRPr lang="en-US" sz="800" baseline="0" dirty="0" smtClean="0">
                        <a:latin typeface="Comic Sans MS" pitchFamily="66" charset="0"/>
                        <a:cs typeface="Tahoma" pitchFamily="34" charset="0"/>
                      </a:endParaRPr>
                    </a:p>
                    <a:p>
                      <a:pPr>
                        <a:buFont typeface="Arial" pitchFamily="34" charset="0"/>
                        <a:buChar char="•"/>
                      </a:pPr>
                      <a:r>
                        <a:rPr lang="en-US" baseline="0" dirty="0" smtClean="0">
                          <a:latin typeface="Comic Sans MS" pitchFamily="66" charset="0"/>
                          <a:cs typeface="Tahoma" pitchFamily="34" charset="0"/>
                        </a:rPr>
                        <a:t>ESE Program </a:t>
                      </a:r>
                      <a:r>
                        <a:rPr lang="en-US" baseline="0" dirty="0" smtClean="0">
                          <a:latin typeface="Comic Sans MS" pitchFamily="66" charset="0"/>
                          <a:cs typeface="Tahoma" pitchFamily="34" charset="0"/>
                        </a:rPr>
                        <a:t>Specialists</a:t>
                      </a:r>
                      <a:br>
                        <a:rPr lang="en-US" baseline="0" dirty="0" smtClean="0">
                          <a:latin typeface="Comic Sans MS" pitchFamily="66" charset="0"/>
                          <a:cs typeface="Tahoma" pitchFamily="34" charset="0"/>
                        </a:rPr>
                      </a:br>
                      <a:endParaRPr lang="en-US" sz="800" baseline="0" dirty="0" smtClean="0">
                        <a:latin typeface="Comic Sans MS" pitchFamily="66" charset="0"/>
                        <a:cs typeface="Tahoma" pitchFamily="34" charset="0"/>
                      </a:endParaRPr>
                    </a:p>
                    <a:p>
                      <a:pPr>
                        <a:buFont typeface="Arial" pitchFamily="34" charset="0"/>
                        <a:buChar char="•"/>
                      </a:pPr>
                      <a:r>
                        <a:rPr lang="en-US" baseline="0" dirty="0" smtClean="0">
                          <a:latin typeface="Comic Sans MS" pitchFamily="66" charset="0"/>
                          <a:cs typeface="Tahoma" pitchFamily="34" charset="0"/>
                        </a:rPr>
                        <a:t>Teachers of the Visually </a:t>
                      </a:r>
                      <a:r>
                        <a:rPr lang="en-US" baseline="0" dirty="0" smtClean="0">
                          <a:latin typeface="Comic Sans MS" pitchFamily="66" charset="0"/>
                          <a:cs typeface="Tahoma" pitchFamily="34" charset="0"/>
                        </a:rPr>
                        <a:t>Impaired</a:t>
                      </a:r>
                    </a:p>
                    <a:p>
                      <a:pPr>
                        <a:buFont typeface="Arial" pitchFamily="34" charset="0"/>
                        <a:buNone/>
                      </a:pPr>
                      <a:endParaRPr lang="en-US" sz="800" baseline="0" dirty="0" smtClean="0">
                        <a:latin typeface="Comic Sans MS" pitchFamily="66" charset="0"/>
                        <a:cs typeface="Tahoma" pitchFamily="34" charset="0"/>
                      </a:endParaRPr>
                    </a:p>
                    <a:p>
                      <a:pPr>
                        <a:buFont typeface="Arial" pitchFamily="34" charset="0"/>
                        <a:buChar char="•"/>
                      </a:pPr>
                      <a:r>
                        <a:rPr lang="en-US" baseline="0" dirty="0" smtClean="0">
                          <a:latin typeface="Comic Sans MS" pitchFamily="66" charset="0"/>
                          <a:cs typeface="Tahoma" pitchFamily="34" charset="0"/>
                        </a:rPr>
                        <a:t>Psychologists with background in Learning </a:t>
                      </a:r>
                      <a:r>
                        <a:rPr lang="en-US" baseline="0" dirty="0" smtClean="0">
                          <a:latin typeface="Comic Sans MS" pitchFamily="66" charset="0"/>
                          <a:cs typeface="Tahoma" pitchFamily="34" charset="0"/>
                        </a:rPr>
                        <a:t>Disabilities</a:t>
                      </a:r>
                    </a:p>
                    <a:p>
                      <a:pPr>
                        <a:buFont typeface="Arial" pitchFamily="34" charset="0"/>
                        <a:buNone/>
                      </a:pPr>
                      <a:endParaRPr lang="en-US" sz="800" baseline="0" dirty="0" smtClean="0">
                        <a:latin typeface="Comic Sans MS" pitchFamily="66" charset="0"/>
                        <a:cs typeface="Tahoma" pitchFamily="34" charset="0"/>
                      </a:endParaRPr>
                    </a:p>
                    <a:p>
                      <a:pPr>
                        <a:buFont typeface="Arial" pitchFamily="34" charset="0"/>
                        <a:buChar char="•"/>
                      </a:pPr>
                      <a:r>
                        <a:rPr lang="en-US" baseline="0" dirty="0" smtClean="0">
                          <a:latin typeface="Comic Sans MS" pitchFamily="66" charset="0"/>
                          <a:cs typeface="Tahoma" pitchFamily="34" charset="0"/>
                        </a:rPr>
                        <a:t>ESE </a:t>
                      </a:r>
                      <a:r>
                        <a:rPr lang="en-US" baseline="0" dirty="0" smtClean="0">
                          <a:latin typeface="Comic Sans MS" pitchFamily="66" charset="0"/>
                          <a:cs typeface="Tahoma" pitchFamily="34" charset="0"/>
                        </a:rPr>
                        <a:t>Teachers</a:t>
                      </a:r>
                      <a:br>
                        <a:rPr lang="en-US" baseline="0" dirty="0" smtClean="0">
                          <a:latin typeface="Comic Sans MS" pitchFamily="66" charset="0"/>
                          <a:cs typeface="Tahoma" pitchFamily="34" charset="0"/>
                        </a:rPr>
                      </a:br>
                      <a:endParaRPr lang="en-US" sz="800" baseline="0" dirty="0" smtClean="0">
                        <a:latin typeface="Comic Sans MS" pitchFamily="66" charset="0"/>
                        <a:cs typeface="Tahoma" pitchFamily="34" charset="0"/>
                      </a:endParaRPr>
                    </a:p>
                    <a:p>
                      <a:pPr>
                        <a:buFont typeface="Arial" pitchFamily="34" charset="0"/>
                        <a:buChar char="•"/>
                      </a:pPr>
                      <a:r>
                        <a:rPr lang="en-US" baseline="0" dirty="0" smtClean="0">
                          <a:latin typeface="Comic Sans MS" pitchFamily="66" charset="0"/>
                          <a:cs typeface="Tahoma" pitchFamily="34" charset="0"/>
                        </a:rPr>
                        <a:t>Staffing </a:t>
                      </a:r>
                      <a:r>
                        <a:rPr lang="en-US" baseline="0" dirty="0" smtClean="0">
                          <a:latin typeface="Comic Sans MS" pitchFamily="66" charset="0"/>
                          <a:cs typeface="Tahoma" pitchFamily="34" charset="0"/>
                        </a:rPr>
                        <a:t>Specialists</a:t>
                      </a:r>
                    </a:p>
                    <a:p>
                      <a:endParaRPr lang="en-US" dirty="0">
                        <a:latin typeface="Comic Sans MS" pitchFamily="66" charset="0"/>
                        <a:cs typeface="Tahoma" pitchFamily="34" charset="0"/>
                      </a:endParaRPr>
                    </a:p>
                  </a:txBody>
                  <a:tcPr>
                    <a:solidFill>
                      <a:srgbClr val="92D050"/>
                    </a:solidFill>
                  </a:tcPr>
                </a:tc>
              </a:tr>
              <a:tr h="1236040">
                <a:tc>
                  <a:txBody>
                    <a:bodyPr/>
                    <a:lstStyle/>
                    <a:p>
                      <a:r>
                        <a:rPr lang="en-US" dirty="0" smtClean="0">
                          <a:solidFill>
                            <a:schemeClr val="bg1"/>
                          </a:solidFill>
                          <a:latin typeface="Comic Sans MS" pitchFamily="66" charset="0"/>
                          <a:cs typeface="Tahoma" pitchFamily="34" charset="0"/>
                        </a:rPr>
                        <a:t>Visually</a:t>
                      </a:r>
                      <a:r>
                        <a:rPr lang="en-US" baseline="0" dirty="0" smtClean="0">
                          <a:solidFill>
                            <a:schemeClr val="bg1"/>
                          </a:solidFill>
                          <a:latin typeface="Comic Sans MS" pitchFamily="66" charset="0"/>
                          <a:cs typeface="Tahoma" pitchFamily="34" charset="0"/>
                        </a:rPr>
                        <a:t> </a:t>
                      </a:r>
                      <a:r>
                        <a:rPr lang="en-US" baseline="0" dirty="0" smtClean="0">
                          <a:solidFill>
                            <a:schemeClr val="bg1"/>
                          </a:solidFill>
                          <a:latin typeface="Comic Sans MS" pitchFamily="66" charset="0"/>
                          <a:cs typeface="Tahoma" pitchFamily="34" charset="0"/>
                        </a:rPr>
                        <a:t>Impaired</a:t>
                      </a:r>
                    </a:p>
                    <a:p>
                      <a:r>
                        <a:rPr lang="en-US" sz="1400" baseline="0" dirty="0" smtClean="0">
                          <a:solidFill>
                            <a:schemeClr val="bg1"/>
                          </a:solidFill>
                          <a:latin typeface="Comic Sans MS" pitchFamily="66" charset="0"/>
                          <a:cs typeface="Tahoma" pitchFamily="34" charset="0"/>
                        </a:rPr>
                        <a:t>Visual disability prevents reading of standard print materials.</a:t>
                      </a:r>
                      <a:endParaRPr lang="en-US" sz="1400" dirty="0">
                        <a:solidFill>
                          <a:schemeClr val="bg1"/>
                        </a:solidFill>
                        <a:latin typeface="Comic Sans MS" pitchFamily="66" charset="0"/>
                        <a:cs typeface="Tahoma"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8000"/>
                    </a:solidFill>
                  </a:tcPr>
                </a:tc>
                <a:tc vMerge="1">
                  <a:txBody>
                    <a:bodyPr/>
                    <a:lstStyle/>
                    <a:p>
                      <a:endParaRPr lang="en-US" dirty="0"/>
                    </a:p>
                  </a:txBody>
                  <a:tcPr>
                    <a:lnL w="12700" cmpd="sng">
                      <a:noFill/>
                    </a:lnL>
                  </a:tcPr>
                </a:tc>
                <a:tc vMerge="1">
                  <a:txBody>
                    <a:bodyPr/>
                    <a:lstStyle/>
                    <a:p>
                      <a:endParaRPr lang="en-US" dirty="0"/>
                    </a:p>
                  </a:txBody>
                  <a:tcPr/>
                </a:tc>
              </a:tr>
              <a:tr h="1236040">
                <a:tc>
                  <a:txBody>
                    <a:bodyPr/>
                    <a:lstStyle/>
                    <a:p>
                      <a:r>
                        <a:rPr lang="en-US" dirty="0" smtClean="0">
                          <a:solidFill>
                            <a:schemeClr val="bg1"/>
                          </a:solidFill>
                          <a:latin typeface="Comic Sans MS" pitchFamily="66" charset="0"/>
                          <a:cs typeface="Tahoma" pitchFamily="34" charset="0"/>
                        </a:rPr>
                        <a:t>Physically </a:t>
                      </a:r>
                      <a:r>
                        <a:rPr lang="en-US" dirty="0" smtClean="0">
                          <a:solidFill>
                            <a:schemeClr val="bg1"/>
                          </a:solidFill>
                          <a:latin typeface="Comic Sans MS" pitchFamily="66" charset="0"/>
                          <a:cs typeface="Tahoma" pitchFamily="34" charset="0"/>
                        </a:rPr>
                        <a:t>Impaired</a:t>
                      </a:r>
                    </a:p>
                    <a:p>
                      <a:r>
                        <a:rPr lang="en-US" sz="1400" dirty="0" smtClean="0">
                          <a:solidFill>
                            <a:schemeClr val="bg1"/>
                          </a:solidFill>
                          <a:latin typeface="Comic Sans MS" pitchFamily="66" charset="0"/>
                          <a:cs typeface="Tahoma" pitchFamily="34" charset="0"/>
                        </a:rPr>
                        <a:t>Unable to hold book &amp;</a:t>
                      </a:r>
                      <a:r>
                        <a:rPr lang="en-US" sz="1400" baseline="0" dirty="0" smtClean="0">
                          <a:solidFill>
                            <a:schemeClr val="bg1"/>
                          </a:solidFill>
                          <a:latin typeface="Comic Sans MS" pitchFamily="66" charset="0"/>
                          <a:cs typeface="Tahoma" pitchFamily="34" charset="0"/>
                        </a:rPr>
                        <a:t> turn page/Difficulty visually tracking lines of print.</a:t>
                      </a:r>
                      <a:endParaRPr lang="en-US" sz="1400" dirty="0" smtClean="0">
                        <a:solidFill>
                          <a:schemeClr val="bg1"/>
                        </a:solidFill>
                        <a:latin typeface="Comic Sans MS" pitchFamily="66" charset="0"/>
                        <a:cs typeface="Tahoma"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8000"/>
                    </a:solidFill>
                  </a:tcPr>
                </a:tc>
                <a:tc vMerge="1">
                  <a:txBody>
                    <a:bodyPr/>
                    <a:lstStyle/>
                    <a:p>
                      <a:endParaRPr lang="en-US" dirty="0"/>
                    </a:p>
                  </a:txBody>
                  <a:tcPr>
                    <a:lnL w="12700" cmpd="sng">
                      <a:noFill/>
                    </a:lnL>
                  </a:tcPr>
                </a:tc>
                <a:tc vMerge="1">
                  <a:txBody>
                    <a:bodyPr/>
                    <a:lstStyle/>
                    <a:p>
                      <a:endParaRPr lang="en-US" dirty="0"/>
                    </a:p>
                  </a:txBody>
                  <a:tcPr/>
                </a:tc>
              </a:tr>
              <a:tr h="1236040">
                <a:tc>
                  <a:txBody>
                    <a:bodyPr/>
                    <a:lstStyle/>
                    <a:p>
                      <a:r>
                        <a:rPr lang="en-US" dirty="0" smtClean="0">
                          <a:latin typeface="Comic Sans MS" pitchFamily="66" charset="0"/>
                          <a:cs typeface="Tahoma" pitchFamily="34" charset="0"/>
                        </a:rPr>
                        <a:t>Print</a:t>
                      </a:r>
                      <a:r>
                        <a:rPr lang="en-US" baseline="0" dirty="0" smtClean="0">
                          <a:latin typeface="Comic Sans MS" pitchFamily="66" charset="0"/>
                          <a:cs typeface="Tahoma" pitchFamily="34" charset="0"/>
                        </a:rPr>
                        <a:t> </a:t>
                      </a:r>
                      <a:r>
                        <a:rPr lang="en-US" baseline="0" dirty="0" smtClean="0">
                          <a:latin typeface="Comic Sans MS" pitchFamily="66" charset="0"/>
                          <a:cs typeface="Tahoma" pitchFamily="34" charset="0"/>
                        </a:rPr>
                        <a:t>Disability</a:t>
                      </a:r>
                    </a:p>
                    <a:p>
                      <a:r>
                        <a:rPr lang="en-US" sz="1400" baseline="0" dirty="0" smtClean="0">
                          <a:latin typeface="Comic Sans MS" pitchFamily="66" charset="0"/>
                          <a:cs typeface="Tahoma" pitchFamily="34" charset="0"/>
                        </a:rPr>
                        <a:t>Reading disability due to organic dysfunction</a:t>
                      </a:r>
                      <a:endParaRPr lang="en-US" sz="1400" dirty="0">
                        <a:latin typeface="Comic Sans MS" pitchFamily="66" charset="0"/>
                        <a:cs typeface="Tahoma"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FFFC9"/>
                    </a:solidFill>
                  </a:tcPr>
                </a:tc>
                <a:tc>
                  <a:txBody>
                    <a:bodyPr/>
                    <a:lstStyle/>
                    <a:p>
                      <a:pPr>
                        <a:buFont typeface="Arial" pitchFamily="34" charset="0"/>
                        <a:buChar char="•"/>
                      </a:pPr>
                      <a:r>
                        <a:rPr lang="en-US" dirty="0" smtClean="0">
                          <a:latin typeface="Comic Sans MS" pitchFamily="66" charset="0"/>
                          <a:cs typeface="Tahoma" pitchFamily="34" charset="0"/>
                        </a:rPr>
                        <a:t>MD</a:t>
                      </a:r>
                    </a:p>
                    <a:p>
                      <a:pPr>
                        <a:buFont typeface="Arial" pitchFamily="34" charset="0"/>
                        <a:buChar char="•"/>
                      </a:pPr>
                      <a:r>
                        <a:rPr lang="en-US" dirty="0" smtClean="0">
                          <a:latin typeface="Comic Sans MS" pitchFamily="66" charset="0"/>
                          <a:cs typeface="Tahoma" pitchFamily="34" charset="0"/>
                        </a:rPr>
                        <a:t>DO</a:t>
                      </a:r>
                      <a:endParaRPr lang="en-US" dirty="0">
                        <a:latin typeface="Comic Sans MS" pitchFamily="66" charset="0"/>
                        <a:cs typeface="Tahoma" pitchFamily="34" charset="0"/>
                      </a:endParaRPr>
                    </a:p>
                  </a:txBody>
                  <a:tcPr>
                    <a:lnL w="12700" cmpd="sng">
                      <a:noFill/>
                    </a:lnL>
                    <a:solidFill>
                      <a:srgbClr val="DFFFC9"/>
                    </a:solidFill>
                  </a:tcPr>
                </a:tc>
                <a:tc vMerge="1">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8143</TotalTime>
  <Words>1047</Words>
  <Application>Microsoft Office PowerPoint</Application>
  <PresentationFormat>On-screen Show (4:3)</PresentationFormat>
  <Paragraphs>159</Paragraphs>
  <Slides>17</Slides>
  <Notes>12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17</vt:i4>
      </vt:variant>
    </vt:vector>
  </HeadingPairs>
  <TitlesOfParts>
    <vt:vector size="22" baseType="lpstr">
      <vt:lpstr>Arial</vt:lpstr>
      <vt:lpstr>Calibri</vt:lpstr>
      <vt:lpstr>Courier New</vt:lpstr>
      <vt:lpstr>Office Theme</vt:lpstr>
      <vt:lpstr>1_Office Theme</vt:lpstr>
      <vt:lpstr>Slide 1</vt:lpstr>
      <vt:lpstr>Slide 2</vt:lpstr>
      <vt:lpstr>The Legal Connection</vt:lpstr>
      <vt:lpstr>NIMAS National Instructional Materials Accessibility Standard</vt:lpstr>
      <vt:lpstr>Slide 5</vt:lpstr>
      <vt:lpstr>Important Information</vt:lpstr>
      <vt:lpstr>NIMAS Journey in Florida</vt:lpstr>
      <vt:lpstr>IEP Team</vt:lpstr>
      <vt:lpstr>Who Qualifies?</vt:lpstr>
      <vt:lpstr>NIMAS Eligible Students  A Subset of Students who Receive Special Education Services </vt:lpstr>
      <vt:lpstr>IMPORTANT!! </vt:lpstr>
      <vt:lpstr>Next Step</vt:lpstr>
      <vt:lpstr>Formats</vt:lpstr>
      <vt:lpstr>Digital Rights Manager (DRM)</vt:lpstr>
      <vt:lpstr>FIMC</vt:lpstr>
      <vt:lpstr>Copyright Code defines “Specialized Formats”?</vt:lpstr>
      <vt:lpstr>Before You Order</vt:lpstr>
    </vt:vector>
  </TitlesOfParts>
  <Company>FIMCVI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Suzanne A. Daltons</dc:creator>
  <cp:lastModifiedBy> </cp:lastModifiedBy>
  <cp:revision>630</cp:revision>
  <dcterms:created xsi:type="dcterms:W3CDTF">2008-10-31T17:05:16Z</dcterms:created>
  <dcterms:modified xsi:type="dcterms:W3CDTF">2009-11-09T21:05:54Z</dcterms:modified>
</cp:coreProperties>
</file>